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51"/>
  </p:notesMasterIdLst>
  <p:handoutMasterIdLst>
    <p:handoutMasterId r:id="rId52"/>
  </p:handoutMasterIdLst>
  <p:sldIdLst>
    <p:sldId id="596" r:id="rId2"/>
    <p:sldId id="597" r:id="rId3"/>
    <p:sldId id="687" r:id="rId4"/>
    <p:sldId id="688" r:id="rId5"/>
    <p:sldId id="689" r:id="rId6"/>
    <p:sldId id="690" r:id="rId7"/>
    <p:sldId id="691" r:id="rId8"/>
    <p:sldId id="692" r:id="rId9"/>
    <p:sldId id="693" r:id="rId10"/>
    <p:sldId id="694" r:id="rId11"/>
    <p:sldId id="697" r:id="rId12"/>
    <p:sldId id="698" r:id="rId13"/>
    <p:sldId id="699" r:id="rId14"/>
    <p:sldId id="700" r:id="rId15"/>
    <p:sldId id="701" r:id="rId16"/>
    <p:sldId id="702" r:id="rId17"/>
    <p:sldId id="703" r:id="rId18"/>
    <p:sldId id="704" r:id="rId19"/>
    <p:sldId id="705" r:id="rId20"/>
    <p:sldId id="706" r:id="rId21"/>
    <p:sldId id="707" r:id="rId22"/>
    <p:sldId id="708" r:id="rId23"/>
    <p:sldId id="709" r:id="rId24"/>
    <p:sldId id="713" r:id="rId25"/>
    <p:sldId id="710" r:id="rId26"/>
    <p:sldId id="712" r:id="rId27"/>
    <p:sldId id="714" r:id="rId28"/>
    <p:sldId id="715" r:id="rId29"/>
    <p:sldId id="716" r:id="rId30"/>
    <p:sldId id="718" r:id="rId31"/>
    <p:sldId id="719" r:id="rId32"/>
    <p:sldId id="720" r:id="rId33"/>
    <p:sldId id="721" r:id="rId34"/>
    <p:sldId id="722" r:id="rId35"/>
    <p:sldId id="723" r:id="rId36"/>
    <p:sldId id="724" r:id="rId37"/>
    <p:sldId id="725" r:id="rId38"/>
    <p:sldId id="726" r:id="rId39"/>
    <p:sldId id="727" r:id="rId40"/>
    <p:sldId id="729" r:id="rId41"/>
    <p:sldId id="730" r:id="rId42"/>
    <p:sldId id="731" r:id="rId43"/>
    <p:sldId id="732" r:id="rId44"/>
    <p:sldId id="734" r:id="rId45"/>
    <p:sldId id="733" r:id="rId46"/>
    <p:sldId id="735" r:id="rId47"/>
    <p:sldId id="736" r:id="rId48"/>
    <p:sldId id="737" r:id="rId49"/>
    <p:sldId id="617" r:id="rId50"/>
  </p:sldIdLst>
  <p:sldSz cx="9144000" cy="5143500" type="screen16x9"/>
  <p:notesSz cx="6773863" cy="9659938"/>
  <p:kinsoku lang="zh-CN" invalStChars="!),.:;?]}、。—ˇ¨〃々—～‖…’”〕〉》」』〗】∶！＂＇），．：；？］｀｜｝·" invalEndChars="([{‘“〔〈《「『〖【（［｛．·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285479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570957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856436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141914" algn="l" rtl="0" eaLnBrk="0" fontAlgn="base" hangingPunct="0">
      <a:spcBef>
        <a:spcPct val="0"/>
      </a:spcBef>
      <a:spcAft>
        <a:spcPct val="0"/>
      </a:spcAft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1427393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6pPr>
    <a:lvl7pPr marL="1712871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7pPr>
    <a:lvl8pPr marL="1998350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8pPr>
    <a:lvl9pPr marL="2283829" algn="l" defTabSz="570957" rtl="0" eaLnBrk="1" latinLnBrk="0" hangingPunct="1">
      <a:defRPr sz="19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71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042">
          <p15:clr>
            <a:srgbClr val="A4A3A4"/>
          </p15:clr>
        </p15:guide>
        <p15:guide id="2" pos="213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63300"/>
    <a:srgbClr val="CC3300"/>
    <a:srgbClr val="CCFFFF"/>
    <a:srgbClr val="FF9900"/>
    <a:srgbClr val="CC9900"/>
    <a:srgbClr val="CC00CC"/>
    <a:srgbClr val="003300"/>
    <a:srgbClr val="3333FF"/>
    <a:srgbClr val="FFCC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76" autoAdjust="0"/>
    <p:restoredTop sz="79658" autoAdjust="0"/>
  </p:normalViewPr>
  <p:slideViewPr>
    <p:cSldViewPr>
      <p:cViewPr varScale="1">
        <p:scale>
          <a:sx n="88" d="100"/>
          <a:sy n="88" d="100"/>
        </p:scale>
        <p:origin x="-342" y="-108"/>
      </p:cViewPr>
      <p:guideLst>
        <p:guide orient="horz" pos="1711"/>
        <p:guide pos="2880"/>
      </p:guideLst>
    </p:cSldViewPr>
  </p:slideViewPr>
  <p:outlineViewPr>
    <p:cViewPr>
      <p:scale>
        <a:sx n="33" d="100"/>
        <a:sy n="33" d="100"/>
      </p:scale>
      <p:origin x="0" y="1821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38" d="100"/>
          <a:sy n="38" d="100"/>
        </p:scale>
        <p:origin x="-1542" y="-96"/>
      </p:cViewPr>
      <p:guideLst>
        <p:guide orient="horz" pos="3042"/>
        <p:guide pos="213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image" Target="../media/image1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475128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3288" y="4587875"/>
            <a:ext cx="4967287" cy="4348163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vert="horz" wrap="square" lIns="90488" tIns="44450" rIns="90488" bIns="4445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175107" name="Rectangle 3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69863" y="725488"/>
            <a:ext cx="6434137" cy="3619500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373013720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285479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570957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856436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141914" algn="l" rtl="0" eaLnBrk="0" fontAlgn="base" hangingPunct="0">
      <a:spcBef>
        <a:spcPct val="30000"/>
      </a:spcBef>
      <a:spcAft>
        <a:spcPct val="0"/>
      </a:spcAft>
      <a:defRPr kumimoji="1" sz="7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1427393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6pPr>
    <a:lvl7pPr marL="1712871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7pPr>
    <a:lvl8pPr marL="1998350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8pPr>
    <a:lvl9pPr marL="2283829" algn="l" defTabSz="570957" rtl="0" eaLnBrk="1" latinLnBrk="0" hangingPunct="1">
      <a:defRPr sz="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3441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9910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6" y="411956"/>
            <a:ext cx="6372225" cy="295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1" name="Rectangle 9" descr="Light horizontal"/>
          <p:cNvSpPr>
            <a:spLocks noChangeArrowheads="1"/>
          </p:cNvSpPr>
          <p:nvPr/>
        </p:nvSpPr>
        <p:spPr bwMode="gray">
          <a:xfrm>
            <a:off x="9526" y="7146"/>
            <a:ext cx="1473200" cy="5136356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082" name="Rectangle 10"/>
          <p:cNvSpPr>
            <a:spLocks noChangeArrowheads="1"/>
          </p:cNvSpPr>
          <p:nvPr/>
        </p:nvSpPr>
        <p:spPr bwMode="invGray">
          <a:xfrm>
            <a:off x="2" y="3200402"/>
            <a:ext cx="9153525" cy="827485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083" name="AutoShape 11"/>
          <p:cNvSpPr>
            <a:spLocks noChangeArrowheads="1"/>
          </p:cNvSpPr>
          <p:nvPr/>
        </p:nvSpPr>
        <p:spPr bwMode="ltGray">
          <a:xfrm>
            <a:off x="1473201" y="3829050"/>
            <a:ext cx="7137400" cy="40005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0" y="3143252"/>
            <a:ext cx="7239000" cy="759619"/>
          </a:xfrm>
        </p:spPr>
        <p:txBody>
          <a:bodyPr/>
          <a:lstStyle>
            <a:lvl1pPr algn="l">
              <a:defRPr sz="3300" b="1">
                <a:latin typeface="华文琥珀" panose="02010800040101010101" pitchFamily="2" charset="-122"/>
                <a:ea typeface="华文琥珀" panose="02010800040101010101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单击此处编辑母版标题样式</a:t>
            </a:r>
            <a:endParaRPr lang="en-US" altLang="zh-CN" noProof="0" dirty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white">
          <a:xfrm>
            <a:off x="1524000" y="3886200"/>
            <a:ext cx="7086600" cy="285750"/>
          </a:xfr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行楷" panose="02010800040101010101" pitchFamily="2" charset="-122"/>
                <a:ea typeface="华文行楷" panose="02010800040101010101" pitchFamily="2" charset="-122"/>
              </a:defRPr>
            </a:lvl1pPr>
          </a:lstStyle>
          <a:p>
            <a:pPr lvl="0"/>
            <a:r>
              <a:rPr lang="zh-CN" altLang="en-US" noProof="0"/>
              <a:t>单击此处编辑母版副标题样式</a:t>
            </a:r>
            <a:endParaRPr lang="en-US" altLang="zh-CN" noProof="0" dirty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457200" y="4857752"/>
            <a:ext cx="2133600" cy="183356"/>
          </a:xfrm>
        </p:spPr>
        <p:txBody>
          <a:bodyPr/>
          <a:lstStyle>
            <a:lvl1pPr>
              <a:defRPr sz="900"/>
            </a:lvl1pPr>
          </a:lstStyle>
          <a:p>
            <a:endParaRPr lang="en-US" altLang="zh-CN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124200" y="4857752"/>
            <a:ext cx="2895600" cy="183356"/>
          </a:xfrm>
        </p:spPr>
        <p:txBody>
          <a:bodyPr/>
          <a:lstStyle>
            <a:lvl1pPr>
              <a:defRPr sz="900"/>
            </a:lvl1pPr>
          </a:lstStyle>
          <a:p>
            <a:endParaRPr lang="en-US" altLang="zh-CN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6553200" y="4857752"/>
            <a:ext cx="2133600" cy="183356"/>
          </a:xfrm>
        </p:spPr>
        <p:txBody>
          <a:bodyPr/>
          <a:lstStyle>
            <a:lvl1pPr>
              <a:defRPr sz="900"/>
            </a:lvl1pPr>
          </a:lstStyle>
          <a:p>
            <a:fld id="{5487D431-18E7-4504-9CA3-7A8406701EA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2690298"/>
      </p:ext>
    </p:extLst>
  </p:cSld>
  <p:clrMapOvr>
    <a:masterClrMapping/>
  </p:clrMapOvr>
  <p:transition spd="slow">
    <p:wipe dir="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>
            <a:alpha val="3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="1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defRPr>
            </a:lvl2pPr>
            <a:lvl3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defRPr>
            </a:lvl3pPr>
            <a:lvl4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defRPr>
            </a:lvl4pPr>
            <a:lvl5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仿宋" panose="02010609060101010101" pitchFamily="49" charset="-122"/>
                <a:ea typeface="仿宋" panose="02010609060101010101" pitchFamily="49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5D5F21E-5FE6-4FB1-868C-C8EDB34D8309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2" y="4785998"/>
            <a:ext cx="1787352" cy="3368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3" y="0"/>
            <a:ext cx="1189261" cy="519522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4149762876"/>
      </p:ext>
    </p:extLst>
  </p:cSld>
  <p:clrMapOvr>
    <a:masterClrMapping/>
  </p:clrMapOvr>
  <p:transition spd="slow">
    <p:wipe dir="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B9A7A53-8BC2-405E-9D30-836DFB285339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2" y="0"/>
            <a:ext cx="1189261" cy="483518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569921992"/>
      </p:ext>
    </p:extLst>
  </p:cSld>
  <p:clrMapOvr>
    <a:masterClrMapping/>
  </p:clrMapOvr>
  <p:transition spd="slow">
    <p:wipe dir="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22C990A-D52E-426C-908F-A662160ACCF3}" type="slidenum">
              <a:rPr lang="en-US" altLang="zh-CN"/>
              <a:pPr/>
              <a:t>‹#›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2" y="0"/>
            <a:ext cx="1189261" cy="483518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540584344"/>
      </p:ext>
    </p:extLst>
  </p:cSld>
  <p:clrMapOvr>
    <a:masterClrMapping/>
  </p:clrMapOvr>
  <p:transition spd="slow">
    <p:wipe dir="d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gif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Rectangle 7" descr="Light horizontal"/>
          <p:cNvSpPr>
            <a:spLocks noChangeArrowheads="1"/>
          </p:cNvSpPr>
          <p:nvPr/>
        </p:nvSpPr>
        <p:spPr bwMode="gray">
          <a:xfrm>
            <a:off x="-9525" y="0"/>
            <a:ext cx="481013" cy="5143500"/>
          </a:xfrm>
          <a:prstGeom prst="rect">
            <a:avLst/>
          </a:prstGeom>
          <a:pattFill prst="ltHorz">
            <a:fgClr>
              <a:schemeClr val="bg2"/>
            </a:fgClr>
            <a:bgClr>
              <a:schemeClr val="bg1"/>
            </a:bgClr>
          </a:patt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2" y="0"/>
            <a:ext cx="9153525" cy="5143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zh-CN" altLang="zh-CN" sz="1425"/>
          </a:p>
        </p:txBody>
      </p:sp>
      <p:sp>
        <p:nvSpPr>
          <p:cNvPr id="1033" name="AutoShape 9"/>
          <p:cNvSpPr>
            <a:spLocks noChangeArrowheads="1"/>
          </p:cNvSpPr>
          <p:nvPr/>
        </p:nvSpPr>
        <p:spPr bwMode="ltGray">
          <a:xfrm>
            <a:off x="304800" y="216696"/>
            <a:ext cx="7670800" cy="483394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28575" algn="ctr">
            <a:solidFill>
              <a:schemeClr val="bg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807244"/>
            <a:ext cx="8229600" cy="3936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marL="557213" lvl="1" indent="-214313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zh-CN" altLang="en-US" dirty="0"/>
              <a:t>第二级</a:t>
            </a:r>
          </a:p>
          <a:p>
            <a:pPr marL="857250" lvl="2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</a:pPr>
            <a:r>
              <a:rPr lang="zh-CN" altLang="en-US" dirty="0"/>
              <a:t>第三级</a:t>
            </a:r>
          </a:p>
          <a:p>
            <a:pPr marL="1200150" lvl="3" indent="-1714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</a:pPr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altLang="zh-CN" dirty="0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4800602"/>
            <a:ext cx="2133600" cy="24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5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4800602"/>
            <a:ext cx="2895600" cy="24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50">
                <a:ea typeface="宋体" panose="02010600030101010101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4800602"/>
            <a:ext cx="2133600" cy="240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50">
                <a:ea typeface="宋体" panose="02010600030101010101" pitchFamily="2" charset="-122"/>
              </a:defRPr>
            </a:lvl1pPr>
          </a:lstStyle>
          <a:p>
            <a:fld id="{C6AB6183-1F23-4D52-AA19-BCDBDA330548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white">
          <a:xfrm>
            <a:off x="457200" y="239316"/>
            <a:ext cx="7391400" cy="4226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  <a:endParaRPr lang="en-US" altLang="zh-CN" dirty="0"/>
          </a:p>
        </p:txBody>
      </p:sp>
      <p:sp>
        <p:nvSpPr>
          <p:cNvPr id="1037" name="Text Box 13"/>
          <p:cNvSpPr txBox="1">
            <a:spLocks noChangeArrowheads="1"/>
          </p:cNvSpPr>
          <p:nvPr/>
        </p:nvSpPr>
        <p:spPr bwMode="white">
          <a:xfrm>
            <a:off x="8153400" y="196454"/>
            <a:ext cx="990600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altLang="zh-CN" sz="1500" b="1">
                <a:solidFill>
                  <a:schemeClr val="bg1"/>
                </a:solidFill>
                <a:ea typeface="宋体" panose="02010600030101010101" pitchFamily="2" charset="-122"/>
              </a:rPr>
              <a:t>LOGO</a:t>
            </a:r>
          </a:p>
        </p:txBody>
      </p:sp>
      <p:sp>
        <p:nvSpPr>
          <p:cNvPr id="1038" name="AutoShape 14"/>
          <p:cNvSpPr>
            <a:spLocks noChangeArrowheads="1"/>
          </p:cNvSpPr>
          <p:nvPr/>
        </p:nvSpPr>
        <p:spPr bwMode="gray">
          <a:xfrm rot="5400000">
            <a:off x="8492332" y="-255190"/>
            <a:ext cx="204788" cy="860425"/>
          </a:xfrm>
          <a:prstGeom prst="moon">
            <a:avLst>
              <a:gd name="adj" fmla="val 21208"/>
            </a:avLst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 sz="1425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92" y="4785998"/>
            <a:ext cx="1787352" cy="33686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02871C13-38BE-41B8-9F34-F89E47C31606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3053" y="0"/>
            <a:ext cx="1189261" cy="519522"/>
          </a:xfrm>
          <a:prstGeom prst="rect">
            <a:avLst/>
          </a:prstGeom>
          <a:effectLst>
            <a:reflection blurRad="6350" stA="24000" endPos="21000" dir="5400000" sy="-100000" algn="bl" rotWithShape="0"/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909617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802" r:id="rId3"/>
    <p:sldLayoutId id="2147483803" r:id="rId4"/>
  </p:sldLayoutIdLst>
  <p:transition spd="slow">
    <p:wipe dir="d"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lang="en-US" altLang="zh-CN" sz="2700" b="1" kern="1200" dirty="0" smtClean="0">
          <a:solidFill>
            <a:srgbClr val="FFFF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5pPr>
      <a:lvl6pPr marL="3429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6pPr>
      <a:lvl7pPr marL="6858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7pPr>
      <a:lvl8pPr marL="10287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8pPr>
      <a:lvl9pPr marL="1371600" algn="ctr" rtl="0" eaLnBrk="1" fontAlgn="base" hangingPunct="1">
        <a:spcBef>
          <a:spcPct val="0"/>
        </a:spcBef>
        <a:spcAft>
          <a:spcPct val="0"/>
        </a:spcAft>
        <a:defRPr sz="2700">
          <a:solidFill>
            <a:schemeClr val="bg1"/>
          </a:solidFill>
          <a:latin typeface="Arial" panose="020B0604020202020204" pitchFamily="34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v"/>
        <a:defRPr lang="zh-CN" altLang="en-US" sz="2400" b="1" kern="1200" dirty="0" smtClean="0">
          <a:solidFill>
            <a:srgbClr val="663300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lang="zh-CN" altLang="en-US" sz="21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华文新魏" panose="02010800040101010101" pitchFamily="2" charset="-122"/>
          <a:ea typeface="华文新魏" panose="02010800040101010101" pitchFamily="2" charset="-122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Char char="•"/>
        <a:defRPr lang="zh-CN" altLang="en-US" sz="18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Char char="–"/>
        <a:defRPr lang="zh-CN" altLang="en-US" sz="15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楷体" panose="02010609060101010101" pitchFamily="49" charset="-122"/>
          <a:ea typeface="楷体" panose="02010609060101010101" pitchFamily="49" charset="-122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Char char="»"/>
        <a:defRPr lang="zh-CN" altLang="en-US" sz="1500" b="1" kern="1200" dirty="0" smtClean="0">
          <a:solidFill>
            <a:schemeClr val="tx1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仿宋" panose="02010609060101010101" pitchFamily="49" charset="-122"/>
          <a:ea typeface="仿宋" panose="02010609060101010101" pitchFamily="49" charset="-122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3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12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altLang="zh-CN" sz="3600" dirty="0"/>
              <a:t>Python</a:t>
            </a:r>
            <a:r>
              <a:rPr lang="zh-CN" altLang="en-US" sz="3600" dirty="0"/>
              <a:t>语言程序设计</a:t>
            </a:r>
            <a:r>
              <a:rPr lang="en-US" altLang="zh-CN" sz="3600" dirty="0"/>
              <a:t>-4</a:t>
            </a:r>
            <a:endParaRPr lang="zh-CN" altLang="en-US" sz="36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67894"/>
            <a:ext cx="7086600" cy="360040"/>
          </a:xfrm>
          <a:effectLst>
            <a:reflection blurRad="25400" stA="41000" endPos="72000" dir="5400000" sy="-100000" algn="bl" rotWithShape="0"/>
          </a:effectLst>
        </p:spPr>
        <p:txBody>
          <a:bodyPr/>
          <a:lstStyle/>
          <a:p>
            <a:pPr algn="r"/>
            <a:r>
              <a:rPr lang="zh-CN" altLang="en-US" dirty="0">
                <a:solidFill>
                  <a:srgbClr val="FF99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计算机基础教育研究所</a:t>
            </a:r>
            <a:r>
              <a:rPr lang="en-US" altLang="zh-CN" dirty="0">
                <a:solidFill>
                  <a:srgbClr val="FF9900"/>
                </a:solidFill>
                <a:latin typeface="华文隶书" panose="02010800040101010101" pitchFamily="2" charset="-122"/>
                <a:ea typeface="华文隶书" panose="02010800040101010101" pitchFamily="2" charset="-122"/>
              </a:rPr>
              <a:t>--2018.3</a:t>
            </a:r>
            <a:endParaRPr lang="zh-CN" altLang="en-US" dirty="0">
              <a:solidFill>
                <a:srgbClr val="FF9900"/>
              </a:solidFill>
              <a:latin typeface="华文隶书" panose="02010800040101010101" pitchFamily="2" charset="-122"/>
              <a:ea typeface="华文隶书" panose="0201080004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324" y="44625"/>
            <a:ext cx="2664183" cy="67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806041"/>
      </p:ext>
    </p:extLst>
  </p:cSld>
  <p:clrMapOvr>
    <a:masterClrMapping/>
  </p:clrMapOvr>
  <p:transition spd="slow">
    <p:wipe dir="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集合类型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E3994906-4C6B-427D-B7D2-BCD6FAB7B0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55768"/>
            <a:ext cx="8352928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集合类型与数学中集合的概念一致，即包含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个或多个数据项的无序组合。集合中元素不可重复，元素类型只能是固定数据类型，例如：整数、浮点数、字符串、元组等，列表、字典和集合类型本身都是可变数据类型，不能作为集合的元素出现。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7E2A5875-E338-4016-83AF-EDB6EF4E94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863" y="2456097"/>
            <a:ext cx="8229600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由于集合是无序组合，它没有索引和位置的概念，不能分片，集合中元素可以动态增加或删除。集合用大括号（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）表示，可以用赋值语句生成一个集合。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F996CA6F-39E7-4DBB-AF90-B27CF7FE4C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8743917"/>
              </p:ext>
            </p:extLst>
          </p:nvPr>
        </p:nvGraphicFramePr>
        <p:xfrm>
          <a:off x="2609600" y="3394666"/>
          <a:ext cx="4048125" cy="1508760"/>
        </p:xfrm>
        <a:graphic>
          <a:graphicData uri="http://schemas.openxmlformats.org/drawingml/2006/table">
            <a:tbl>
              <a:tblPr firstRow="1" firstCol="1" bandRow="1"/>
              <a:tblGrid>
                <a:gridCol w="4048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08760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&gt;&gt;&gt;S = {425, "BIT", (10, "CS"), 424}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&gt;&gt;&gt;S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{424, 425, (10, 'CS'), 'BIT'}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&gt;&gt;&gt;T = {425, "BIT", (10, "CS"), 424, 425, "BIT"}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&gt;&gt;&gt;T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{424, 425, (10, 'CS'), 'BIT'}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6815424"/>
      </p:ext>
    </p:extLst>
  </p:cSld>
  <p:clrMapOvr>
    <a:masterClrMapping/>
  </p:clrMapOvr>
  <p:transition spd="slow">
    <p:wipe dir="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集合类型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2939C42C-942D-4EFD-A6C9-FBF060EC18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85888"/>
            <a:ext cx="8136903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由于集合元素是无序的，集合的打印效果与定义顺序可以不一致。由于集合元素独一无二，使用集合类型能够过滤掉重复元素。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set(x)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函数可以用于生成集合。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028F7EF4-8A33-44B1-90A8-977854463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2541231"/>
              </p:ext>
            </p:extLst>
          </p:nvPr>
        </p:nvGraphicFramePr>
        <p:xfrm>
          <a:off x="1475656" y="2571750"/>
          <a:ext cx="6021314" cy="1280160"/>
        </p:xfrm>
        <a:graphic>
          <a:graphicData uri="http://schemas.openxmlformats.org/drawingml/2006/table">
            <a:tbl>
              <a:tblPr firstRow="1" firstCol="1" bandRow="1"/>
              <a:tblGrid>
                <a:gridCol w="60213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91779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&gt;&gt;&gt;W = set(‘apple’)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{'e', 'p', 'a', 'l'}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&gt;&gt;&gt;V = set(("cat", "dog", "tiger", "human"))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{'cat', 'human', 'dog', 'tiger'}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71709698"/>
      </p:ext>
    </p:extLst>
  </p:cSld>
  <p:clrMapOvr>
    <a:masterClrMapping/>
  </p:clrMapOvr>
  <p:transition spd="slow">
    <p:wipe dir="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集合类型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23647DC5-835D-47B1-9125-0EED0D0E38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87824" y="905023"/>
            <a:ext cx="260039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集合类型有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个操作符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44A7B8A4-E3CE-4057-B4E2-8BBB2EE0CA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051220"/>
              </p:ext>
            </p:extLst>
          </p:nvPr>
        </p:nvGraphicFramePr>
        <p:xfrm>
          <a:off x="899592" y="1589122"/>
          <a:ext cx="7705227" cy="2736843"/>
        </p:xfrm>
        <a:graphic>
          <a:graphicData uri="http://schemas.openxmlformats.org/drawingml/2006/table">
            <a:tbl>
              <a:tblPr/>
              <a:tblGrid>
                <a:gridCol w="2856277">
                  <a:extLst>
                    <a:ext uri="{9D8B030D-6E8A-4147-A177-3AD203B41FA5}">
                      <a16:colId xmlns:a16="http://schemas.microsoft.com/office/drawing/2014/main" xmlns="" val="3792243067"/>
                    </a:ext>
                  </a:extLst>
                </a:gridCol>
                <a:gridCol w="4848950">
                  <a:extLst>
                    <a:ext uri="{9D8B030D-6E8A-4147-A177-3AD203B41FA5}">
                      <a16:colId xmlns:a16="http://schemas.microsoft.com/office/drawing/2014/main" xmlns="" val="1119965852"/>
                    </a:ext>
                  </a:extLst>
                </a:gridCol>
              </a:tblGrid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操作符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488229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– T 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alibri" panose="020F0502020204030204" pitchFamily="34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S.difference(T)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返回一个新集合，包括在集合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中但不在集合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中的元素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5385834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S-=T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S.difference_update(T)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，包括在集合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中但不在集合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42406499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&amp; 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S.intersection(T)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返回一个新集合，包括同时在集合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71421192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S&amp;=T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S.intersection_update(T)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，包括同时在集合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中的元素。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0612458"/>
                  </a:ext>
                </a:extLst>
              </a:tr>
              <a:tr h="2233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S^T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s.symmetric_difference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(T)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返回一个新集合，包括集合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中元素，但不包括同时在其中的元素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96049483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S=^T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s.symmetric_difference_update(T)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，包括集合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中元素，但不包括同时在其中的元素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82887614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S|T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S.union(T)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返回一个新集合，包括集合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中所有元素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15777204"/>
                  </a:ext>
                </a:extLst>
              </a:tr>
              <a:tr h="20945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S=|T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S.update(T)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，包括集合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中所有元素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13577439"/>
                  </a:ext>
                </a:extLst>
              </a:tr>
              <a:tr h="4189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S&lt;=T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S.issubset(T)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相同或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的子集，返回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，否则返回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，可以用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S&lt;T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是否是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的真子集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66493680"/>
                  </a:ext>
                </a:extLst>
              </a:tr>
              <a:tr h="41890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S&gt;=T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S.issuperset(T)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相同或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的超集，返回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，否则返回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，可以用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S&gt;T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判断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是否是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的真超集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7" marR="51437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820621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8716270"/>
      </p:ext>
    </p:extLst>
  </p:cSld>
  <p:clrMapOvr>
    <a:masterClrMapping/>
  </p:clrMapOvr>
  <p:transition spd="slow">
    <p:wipe dir="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集合类型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9EE8CB54-F196-44C3-BA2D-D821557F4B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310878"/>
            <a:ext cx="8136903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上述操作符表达了集合类型的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种基本操作，交集（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）、并集（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|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）、差集（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）、补集（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^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），操作逻辑与数学定义相同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B4716F26-B9AA-4BFE-B153-EBFBFBA686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9" y="2418160"/>
            <a:ext cx="5058594" cy="2196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069201"/>
      </p:ext>
    </p:extLst>
  </p:cSld>
  <p:clrMapOvr>
    <a:masterClrMapping/>
  </p:clrMapOvr>
  <p:transition spd="slow">
    <p:wipe dir="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集合类型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5B93534B-CA0A-4B5A-BD85-468FC171B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0139" y="905761"/>
            <a:ext cx="352372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集合类型有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个操作函数或方法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592FCE4F-2C37-411D-8EC2-E2354CC240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6114624"/>
              </p:ext>
            </p:extLst>
          </p:nvPr>
        </p:nvGraphicFramePr>
        <p:xfrm>
          <a:off x="1079612" y="1305752"/>
          <a:ext cx="6984776" cy="3520440"/>
        </p:xfrm>
        <a:graphic>
          <a:graphicData uri="http://schemas.openxmlformats.org/drawingml/2006/table">
            <a:tbl>
              <a:tblPr/>
              <a:tblGrid>
                <a:gridCol w="1852421">
                  <a:extLst>
                    <a:ext uri="{9D8B030D-6E8A-4147-A177-3AD203B41FA5}">
                      <a16:colId xmlns:a16="http://schemas.microsoft.com/office/drawing/2014/main" xmlns="" val="4194179464"/>
                    </a:ext>
                  </a:extLst>
                </a:gridCol>
                <a:gridCol w="5132355">
                  <a:extLst>
                    <a:ext uri="{9D8B030D-6E8A-4147-A177-3AD203B41FA5}">
                      <a16:colId xmlns:a16="http://schemas.microsoft.com/office/drawing/2014/main" xmlns="" val="414253523"/>
                    </a:ext>
                  </a:extLst>
                </a:gridCol>
              </a:tblGrid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函数或方法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54225728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S.add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(x)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如果数据项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不在集合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中，将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增加到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43005914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S.clear()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移除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中所有数据项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20938076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S.copy()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的一个拷贝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13983413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S.pop()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随机返回集合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中的一个元素，如果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为空，产生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KeyError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异常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4255882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S.discard(x)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中，移除该元素；如果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不在，不报错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93111141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S.remove(x)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中，移除该元素；不在产生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KeyError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异常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95677722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S.isdisjoint(T)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与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没有相同元素，返回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82130188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len(S)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返回集合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元素个数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89284581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in S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的元素，返回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，否则返回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18094733"/>
                  </a:ext>
                </a:extLst>
              </a:tr>
              <a:tr h="2405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not in S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的元素，返回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，否则返回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0" marR="51440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948263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74528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集合类型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D860B177-1B3A-4EA3-9949-29229409D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32034"/>
            <a:ext cx="82293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集合类型主要用于三个场景：成员关系测试、元素去重和删除数据项，例子如下。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1C4E2F27-B0AB-4E03-9376-36FB6FA1CD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311341"/>
              </p:ext>
            </p:extLst>
          </p:nvPr>
        </p:nvGraphicFramePr>
        <p:xfrm>
          <a:off x="1374081" y="1957151"/>
          <a:ext cx="6474519" cy="1778000"/>
        </p:xfrm>
        <a:graphic>
          <a:graphicData uri="http://schemas.openxmlformats.org/drawingml/2006/table">
            <a:tbl>
              <a:tblPr/>
              <a:tblGrid>
                <a:gridCol w="6474519">
                  <a:extLst>
                    <a:ext uri="{9D8B030D-6E8A-4147-A177-3AD203B41FA5}">
                      <a16:colId xmlns:a16="http://schemas.microsoft.com/office/drawing/2014/main" xmlns="" val="257895328"/>
                    </a:ext>
                  </a:extLst>
                </a:gridCol>
              </a:tblGrid>
              <a:tr h="1333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&gt;&gt;&gt;"BIT" in {"PYTHON", "BIT", 123, "GOOD"}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成员关系测试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True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tup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("PYTHON", "BIT", 123, "GOOD", 123)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元素去重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&gt;&gt;&gt;set(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tup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{123, 'GOOD', 'BIT', 'PYTHON'}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newtup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tuple(set(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tup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)–{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'PYTHON'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}) # 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去重同时删除数据项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('GOOD', 123, 'BIT')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4133834696"/>
                  </a:ext>
                </a:extLst>
              </a:tr>
            </a:tbl>
          </a:graphicData>
        </a:graphic>
      </p:graphicFrame>
      <p:sp>
        <p:nvSpPr>
          <p:cNvPr id="6" name="矩形 3">
            <a:extLst>
              <a:ext uri="{FF2B5EF4-FFF2-40B4-BE49-F238E27FC236}">
                <a16:creationId xmlns:a16="http://schemas.microsoft.com/office/drawing/2014/main" xmlns="" id="{50BD17F0-32DC-4499-9226-6D474F9DD2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3998603"/>
            <a:ext cx="8192400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集合类型与其他类型最大的不同在于它不包含重复元素，因此，当需要对一维数据进行去重或进行数据重复处理时，一般通过集合来完成。</a:t>
            </a:r>
          </a:p>
        </p:txBody>
      </p:sp>
    </p:spTree>
    <p:extLst>
      <p:ext uri="{BB962C8B-B14F-4D97-AF65-F5344CB8AC3E}">
        <p14:creationId xmlns:p14="http://schemas.microsoft.com/office/powerpoint/2010/main" val="324485232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映射类型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E25FB058-4A98-44AD-8A98-904F33515D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350169"/>
            <a:ext cx="7920880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映射类型是“键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值”数据项的组合，每个元素是一个键值对，即元素是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(key, value)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，元素之间是无序的。键值对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(key, value)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是一种二元关系。在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中，映射类型主要以字典（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dict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）体现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203CD55-E737-4FF8-9051-E8090308E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365" y="2724208"/>
            <a:ext cx="4939270" cy="19854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55916180"/>
      </p:ext>
    </p:extLst>
  </p:cSld>
  <p:clrMapOvr>
    <a:masterClrMapping/>
  </p:clrMapOvr>
  <p:transition spd="slow">
    <p:wipe dir="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列表与操作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列表类型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DC850543-55E5-4F0C-8736-398C94433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7" y="1347661"/>
            <a:ext cx="806142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）是包含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个或多个对象引用的有序序列，属于序列类型。与元组不同，列表的长度和内容都是可变的，可自由对列表中数据项进行增加、删除或替换。列表没有长度限制，元素类型可以不同，使用非常灵活。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xmlns="" id="{0EA9CF23-CA81-4C66-9150-EF782D010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621296"/>
            <a:ext cx="8061421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由于列表属于序列类型，所以列表也支持成员关系操作符（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）、长度计算函数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）、分片（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[]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）。列表可以同时使用正向递增序号和反向递减序号，可以采用标准的比较操作符（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&lt;=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==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!=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&gt;=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）进行比较，列表的比较实际上是单个数据项的逐个比较。</a:t>
            </a:r>
          </a:p>
        </p:txBody>
      </p:sp>
    </p:spTree>
    <p:extLst>
      <p:ext uri="{BB962C8B-B14F-4D97-AF65-F5344CB8AC3E}">
        <p14:creationId xmlns:p14="http://schemas.microsoft.com/office/powerpoint/2010/main" val="250031973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列表与操作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列表操作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xmlns="" id="{2AB38D9E-678D-421D-AA41-FACF67524D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1162050"/>
            <a:ext cx="837334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列表用中括号（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[]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）表示，也可以通过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函数将元组或字符串转化成列表。直接使用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函数会返回一个空列表。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F345AAFA-88A0-4549-857C-F144419108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3600228"/>
              </p:ext>
            </p:extLst>
          </p:nvPr>
        </p:nvGraphicFramePr>
        <p:xfrm>
          <a:off x="1383936" y="2211710"/>
          <a:ext cx="6376127" cy="2346960"/>
        </p:xfrm>
        <a:graphic>
          <a:graphicData uri="http://schemas.openxmlformats.org/drawingml/2006/table">
            <a:tbl>
              <a:tblPr/>
              <a:tblGrid>
                <a:gridCol w="6376127">
                  <a:extLst>
                    <a:ext uri="{9D8B030D-6E8A-4147-A177-3AD203B41FA5}">
                      <a16:colId xmlns:a16="http://schemas.microsoft.com/office/drawing/2014/main" xmlns="" val="1889279362"/>
                    </a:ext>
                  </a:extLst>
                </a:gridCol>
              </a:tblGrid>
              <a:tr h="214572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&gt;&gt;&gt;ls = [425, "BIT", [10, "CS"], 425]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&gt;&gt;&gt;ls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[425, 'BIT', [10, 'CS'], 425]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&gt;&gt;&gt;ls[2][-1][0]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'C'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&gt;&gt;&gt;list((425, "BIT", [10, "CS"], 425))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[425, 'BIT', [10, 'CS'], 425]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&gt;&gt;&gt;list("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中国是一个伟大的国家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一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个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伟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大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的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家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&gt;&gt;&gt;list()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2050070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617985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列表与操作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DA8A528D-58CD-44A0-9E59-47A664D49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1208163"/>
            <a:ext cx="8301339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与整数和字符串不同，列表要处理一组数据，因此，列表必须通过显式的数据赋值才能生成，简单将一个列表赋值给另一个列表不会生成新的列表对象。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F0D0D86B-6BD0-4E0B-8A93-BA42EFCE70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7831188"/>
              </p:ext>
            </p:extLst>
          </p:nvPr>
        </p:nvGraphicFramePr>
        <p:xfrm>
          <a:off x="1736924" y="2139702"/>
          <a:ext cx="5912644" cy="1080120"/>
        </p:xfrm>
        <a:graphic>
          <a:graphicData uri="http://schemas.openxmlformats.org/drawingml/2006/table">
            <a:tbl>
              <a:tblPr/>
              <a:tblGrid>
                <a:gridCol w="5912644">
                  <a:extLst>
                    <a:ext uri="{9D8B030D-6E8A-4147-A177-3AD203B41FA5}">
                      <a16:colId xmlns:a16="http://schemas.microsoft.com/office/drawing/2014/main" xmlns="" val="1921808956"/>
                    </a:ext>
                  </a:extLst>
                </a:gridCol>
              </a:tblGrid>
              <a:tr h="10801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&gt;&gt;&gt;ls = [425, "BIT", 1024]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用数据赋值产生列表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ls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ls       #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lt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是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ls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所对应数据的引用，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lt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并不包含真实数据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&gt;&gt;&gt;ls[0] = 0    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lt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[0, 'BIT', 1024]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763238250"/>
                  </a:ext>
                </a:extLst>
              </a:tr>
            </a:tbl>
          </a:graphicData>
        </a:graphic>
      </p:graphicFrame>
      <p:pic>
        <p:nvPicPr>
          <p:cNvPr id="7" name="图片 4">
            <a:extLst>
              <a:ext uri="{FF2B5EF4-FFF2-40B4-BE49-F238E27FC236}">
                <a16:creationId xmlns:a16="http://schemas.microsoft.com/office/drawing/2014/main" xmlns="" id="{5241ACCA-1869-46F1-A7C0-C54AC76EE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680" y="3435846"/>
            <a:ext cx="5957888" cy="1322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2">
            <a:extLst>
              <a:ext uri="{FF2B5EF4-FFF2-40B4-BE49-F238E27FC236}">
                <a16:creationId xmlns:a16="http://schemas.microsoft.com/office/drawing/2014/main" xmlns="" id="{22E13749-4411-4AA3-A173-1A5A871BAE3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列表操作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288699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1">
            <a:extLst>
              <a:ext uri="{FF2B5EF4-FFF2-40B4-BE49-F238E27FC236}">
                <a16:creationId xmlns:a16="http://schemas.microsoft.com/office/drawing/2014/main" xmlns="" id="{B5637848-1E5E-483A-946C-0EDF8373CA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3569" y="1623990"/>
            <a:ext cx="8280919" cy="1895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计算机不仅对单个变量表示的数据进行处理，更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情况，计算机需要对一组数据进行批量处理。一些例子包括：</a:t>
            </a:r>
          </a:p>
          <a:p>
            <a:pPr marL="266700" indent="-266700"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给定一组单词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{python, data, function, list, loop}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，计算并输出每个单词的长度；</a:t>
            </a:r>
          </a:p>
          <a:p>
            <a:pPr marL="266700" indent="-266700"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给定一个学院学生信息，统计一下男女生比例；</a:t>
            </a:r>
          </a:p>
          <a:p>
            <a:pPr marL="266700" indent="-266700"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一次实验产生了很多组数据，对这些大量数据进行分析；</a:t>
            </a:r>
          </a:p>
        </p:txBody>
      </p:sp>
    </p:spTree>
    <p:extLst>
      <p:ext uri="{BB962C8B-B14F-4D97-AF65-F5344CB8AC3E}">
        <p14:creationId xmlns:p14="http://schemas.microsoft.com/office/powerpoint/2010/main" val="2614181444"/>
      </p:ext>
    </p:extLst>
  </p:cSld>
  <p:clrMapOvr>
    <a:masterClrMapping/>
  </p:clrMapOvr>
  <p:transition spd="slow">
    <p:wipe dir="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列表与操作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F1A14D18-CD60-4C18-AE96-0B52B5EC73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4884455"/>
              </p:ext>
            </p:extLst>
          </p:nvPr>
        </p:nvGraphicFramePr>
        <p:xfrm>
          <a:off x="2339752" y="751135"/>
          <a:ext cx="6496246" cy="4800600"/>
        </p:xfrm>
        <a:graphic>
          <a:graphicData uri="http://schemas.openxmlformats.org/drawingml/2006/table">
            <a:tbl>
              <a:tblPr/>
              <a:tblGrid>
                <a:gridCol w="2209102">
                  <a:extLst>
                    <a:ext uri="{9D8B030D-6E8A-4147-A177-3AD203B41FA5}">
                      <a16:colId xmlns:a16="http://schemas.microsoft.com/office/drawing/2014/main" xmlns="" val="2794985644"/>
                    </a:ext>
                  </a:extLst>
                </a:gridCol>
                <a:gridCol w="4287144">
                  <a:extLst>
                    <a:ext uri="{9D8B030D-6E8A-4147-A177-3AD203B41FA5}">
                      <a16:colId xmlns:a16="http://schemas.microsoft.com/office/drawing/2014/main" xmlns="" val="4189778672"/>
                    </a:ext>
                  </a:extLst>
                </a:gridCol>
              </a:tblGrid>
              <a:tr h="114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函数或方法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6854828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ls[i] = x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替换列表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数据项为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61753670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ls[i: j] = lt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用列表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lt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替换列表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中第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项数据（不含第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项，下同）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154079709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ls[i: j: k] = lt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用列表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lt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替换列表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中第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以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为步的数据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42938568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del ls[i: j]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删除列表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项数据，等价于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ls[i: j]=[]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8541717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del ls[i: j: k]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删除列表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以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k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为步的数据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143385880"/>
                  </a:ext>
                </a:extLst>
              </a:tr>
              <a:tr h="11441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 += lt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ls.extend(lt)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将列表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lt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元素增加到列表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39209864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 *= n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更新列表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，其元素重复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次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308433873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ls.append(x)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在列表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最后增加一个元素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90764158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ls.clear()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删除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中所有元素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25634298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ls.copy()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生成一个新列表，复制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中所有元素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619440542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ls.insert(i, x)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在列表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位置增加元素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45175544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ls.pop(i)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将列表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中第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项元素取出并删除该元素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727814460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ls.remove(x)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将列表中出现的第一个元素</a:t>
                      </a: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删除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929688880"/>
                  </a:ext>
                </a:extLst>
              </a:tr>
              <a:tr h="11533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ls.reverse(x)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列表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ls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中元素反转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18502511"/>
                  </a:ext>
                </a:extLst>
              </a:tr>
            </a:tbl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xmlns="" id="{10F86EF6-7C90-46CC-9C99-75BA8EC580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列表操作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87824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列表与操作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A8DB1983-FC13-430C-ABE1-3E0D714337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909638"/>
              </p:ext>
            </p:extLst>
          </p:nvPr>
        </p:nvGraphicFramePr>
        <p:xfrm>
          <a:off x="1835696" y="1512045"/>
          <a:ext cx="5857875" cy="2773680"/>
        </p:xfrm>
        <a:graphic>
          <a:graphicData uri="http://schemas.openxmlformats.org/drawingml/2006/table">
            <a:tbl>
              <a:tblPr/>
              <a:tblGrid>
                <a:gridCol w="5857875">
                  <a:extLst>
                    <a:ext uri="{9D8B030D-6E8A-4147-A177-3AD203B41FA5}">
                      <a16:colId xmlns:a16="http://schemas.microsoft.com/office/drawing/2014/main" xmlns="" val="3703434729"/>
                    </a:ext>
                  </a:extLst>
                </a:gridCol>
              </a:tblGrid>
              <a:tr h="192380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vlist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list(range(5))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vlist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[0, 1, 2, 3, 4]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len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vlist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[2:])     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计算从第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个位置开始到结尾的子串长度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&gt;&gt;&gt;2 in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vlist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   #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判断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是否在列表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vlist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True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vlist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[3]="python"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#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修改序号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3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的元素值和类型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vlist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[0, 1, 2, 'python', 4]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vlist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[1:3]=["bit", "computer"]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vlist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[0, 'bit', 'computer', 3, 4]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540327922"/>
                  </a:ext>
                </a:extLst>
              </a:tr>
            </a:tbl>
          </a:graphicData>
        </a:graphic>
      </p:graphicFrame>
      <p:sp>
        <p:nvSpPr>
          <p:cNvPr id="6" name="TextBox 2">
            <a:extLst>
              <a:ext uri="{FF2B5EF4-FFF2-40B4-BE49-F238E27FC236}">
                <a16:creationId xmlns:a16="http://schemas.microsoft.com/office/drawing/2014/main" xmlns="" id="{E63663FA-41E6-4704-AA4E-1F91DD0C65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列表操作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555925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列表与操作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E866E1A5-9281-4E63-A6F9-B17AC2D09A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1274355"/>
            <a:ext cx="8229332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当使用一个列表改变另一个列表值时，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不要求两个列表长度一样，但遵循“多增少减”的原则，例子如下。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DA7BA562-BABD-4E7D-BCAA-ECFB16EC5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865349"/>
              </p:ext>
            </p:extLst>
          </p:nvPr>
        </p:nvGraphicFramePr>
        <p:xfrm>
          <a:off x="1607163" y="2283718"/>
          <a:ext cx="6402675" cy="2194560"/>
        </p:xfrm>
        <a:graphic>
          <a:graphicData uri="http://schemas.openxmlformats.org/drawingml/2006/table">
            <a:tbl>
              <a:tblPr firstRow="1" firstCol="1" bandRow="1"/>
              <a:tblGrid>
                <a:gridCol w="640267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1577578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6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vlist</a:t>
                      </a: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[1:3]=["</a:t>
                      </a:r>
                      <a:r>
                        <a:rPr lang="en-US" sz="16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new_bit</a:t>
                      </a: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", "</a:t>
                      </a:r>
                      <a:r>
                        <a:rPr lang="en-US" sz="16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new_computer</a:t>
                      </a: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", 123]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6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vlist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[0, '</a:t>
                      </a:r>
                      <a:r>
                        <a:rPr lang="en-US" sz="1600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new_bit</a:t>
                      </a: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', '</a:t>
                      </a:r>
                      <a:r>
                        <a:rPr lang="en-US" sz="1600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new_computer</a:t>
                      </a: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', 123, 'python', 4]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6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vlist</a:t>
                      </a: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[1:3]=["fewer"]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6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vlist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[0, 'fewer', 123, 'python', 4]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6" marR="51426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TextBox 2">
            <a:extLst>
              <a:ext uri="{FF2B5EF4-FFF2-40B4-BE49-F238E27FC236}">
                <a16:creationId xmlns:a16="http://schemas.microsoft.com/office/drawing/2014/main" xmlns="" id="{290A5576-AFD9-420E-9E16-C48BFA4F1E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列表操作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5243393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列表与操作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61A59B54-87CC-4424-A392-C84D2D6D94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1203598"/>
            <a:ext cx="82293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indent="2667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与元组一样，列表可以通过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for…in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语句对其元素进行遍历，基本语法结构如下：</a:t>
            </a:r>
          </a:p>
          <a:p>
            <a:pPr lvl="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	&lt;</a:t>
            </a:r>
            <a:r>
              <a:rPr lang="zh-CN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任意变量名</a:t>
            </a: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in  &lt;</a:t>
            </a:r>
            <a:r>
              <a:rPr lang="zh-CN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列表名</a:t>
            </a: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&gt;:</a:t>
            </a:r>
            <a:endParaRPr lang="zh-CN" altLang="zh-CN" sz="1600" b="1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r>
              <a:rPr lang="zh-CN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语句块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E4F8630F-0BD5-45E2-A63F-EDFF6F22B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896475"/>
              </p:ext>
            </p:extLst>
          </p:nvPr>
        </p:nvGraphicFramePr>
        <p:xfrm>
          <a:off x="2128837" y="2499742"/>
          <a:ext cx="4048125" cy="960120"/>
        </p:xfrm>
        <a:graphic>
          <a:graphicData uri="http://schemas.openxmlformats.org/drawingml/2006/table">
            <a:tbl>
              <a:tblPr firstRow="1" firstCol="1" bandRow="1"/>
              <a:tblGrid>
                <a:gridCol w="40481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891779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&gt;&gt;&gt;for e in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vlist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: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     print(e, end=" ")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0 fewer 123 python 4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7" name="矩形 2">
            <a:extLst>
              <a:ext uri="{FF2B5EF4-FFF2-40B4-BE49-F238E27FC236}">
                <a16:creationId xmlns:a16="http://schemas.microsoft.com/office/drawing/2014/main" xmlns="" id="{1EC94DDB-1695-4743-8441-163108C7D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3531661"/>
            <a:ext cx="822933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列表是一个十分灵活的数据结构，它具有处理任意长度、混合类型的能力，并提供了丰富的基础操作符和方法。当程序需要使用组合数据类型管理批量数据时，请尽量使用列表类型。</a:t>
            </a: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xmlns="" id="{0BAA3819-DB61-4B4E-8D5B-0FE9CFEDF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列表操作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9743914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基本统计值计算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2684716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基本统计值计算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xmlns="" id="{CEC601D9-13DC-4EFA-AC05-B863F0A2A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1308705"/>
            <a:ext cx="830134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以最简单的统计问题为例，求解一组不定长数据的基本统计值，即平均值、标准差、中位数。</a:t>
            </a:r>
            <a:endParaRPr lang="en-US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57188"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一组数据表示为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S=s</a:t>
            </a:r>
            <a:r>
              <a:rPr lang="en-US" altLang="zh-CN" sz="1600" baseline="-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s</a:t>
            </a:r>
            <a:r>
              <a:rPr lang="en-US" altLang="zh-CN" sz="1600" baseline="-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…, s</a:t>
            </a:r>
            <a:r>
              <a:rPr lang="en-US" altLang="zh-CN" sz="1600" baseline="-30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n-1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，其算术平均值、标准差分别表示为：</a:t>
            </a:r>
            <a:endParaRPr lang="en-US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对象 2">
            <a:extLst>
              <a:ext uri="{FF2B5EF4-FFF2-40B4-BE49-F238E27FC236}">
                <a16:creationId xmlns:a16="http://schemas.microsoft.com/office/drawing/2014/main" xmlns="" id="{07E368CC-ECBF-49C8-ACA3-93E669A123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940378"/>
              </p:ext>
            </p:extLst>
          </p:nvPr>
        </p:nvGraphicFramePr>
        <p:xfrm>
          <a:off x="2058273" y="2321520"/>
          <a:ext cx="1396603" cy="8262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0" r:id="rId3" imgW="1054100" imgH="444500" progId="Equation.3">
                  <p:embed/>
                </p:oleObj>
              </mc:Choice>
              <mc:Fallback>
                <p:oleObj r:id="rId3" imgW="1054100" imgH="444500" progId="Equation.3">
                  <p:embed/>
                  <p:pic>
                    <p:nvPicPr>
                      <p:cNvPr id="36869" name="对象 2">
                        <a:extLst>
                          <a:ext uri="{FF2B5EF4-FFF2-40B4-BE49-F238E27FC236}">
                            <a16:creationId xmlns:a16="http://schemas.microsoft.com/office/drawing/2014/main" xmlns="" id="{1B5DDF0C-C54E-4B1E-A70B-3FDEFC8F864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8273" y="2321520"/>
                        <a:ext cx="1396603" cy="82629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4">
            <a:extLst>
              <a:ext uri="{FF2B5EF4-FFF2-40B4-BE49-F238E27FC236}">
                <a16:creationId xmlns:a16="http://schemas.microsoft.com/office/drawing/2014/main" xmlns="" id="{3F0ECEE2-C43F-404E-874E-B898D6C7E5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935927"/>
              </p:ext>
            </p:extLst>
          </p:nvPr>
        </p:nvGraphicFramePr>
        <p:xfrm>
          <a:off x="4499992" y="2276276"/>
          <a:ext cx="2591990" cy="871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1" r:id="rId5" imgW="1968500" imgH="482600" progId="Equation.3">
                  <p:embed/>
                </p:oleObj>
              </mc:Choice>
              <mc:Fallback>
                <p:oleObj r:id="rId5" imgW="1968500" imgH="482600" progId="Equation.3">
                  <p:embed/>
                  <p:pic>
                    <p:nvPicPr>
                      <p:cNvPr id="36870" name="对象 4">
                        <a:extLst>
                          <a:ext uri="{FF2B5EF4-FFF2-40B4-BE49-F238E27FC236}">
                            <a16:creationId xmlns:a16="http://schemas.microsoft.com/office/drawing/2014/main" xmlns="" id="{2E4C6EA7-F726-4041-AD6C-5D4331784B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2276276"/>
                        <a:ext cx="2591990" cy="871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">
            <a:extLst>
              <a:ext uri="{FF2B5EF4-FFF2-40B4-BE49-F238E27FC236}">
                <a16:creationId xmlns:a16="http://schemas.microsoft.com/office/drawing/2014/main" xmlns="" id="{77ACD3E2-2EA6-41AA-835C-EB538202E7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3147814"/>
            <a:ext cx="8301340" cy="1661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由于平均数、标准差和中位数是三个不同的计算目标，使用函数方式编写计算程序。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getNum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函数从用户输入获得数据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mean()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函数计算平均值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dev()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函数计算标准差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median()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函数计算中位数</a:t>
            </a:r>
          </a:p>
        </p:txBody>
      </p:sp>
    </p:spTree>
    <p:extLst>
      <p:ext uri="{BB962C8B-B14F-4D97-AF65-F5344CB8AC3E}">
        <p14:creationId xmlns:p14="http://schemas.microsoft.com/office/powerpoint/2010/main" val="74174116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基本统计值计算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2684716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基本统计值计算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AF085347-3A86-41FF-825A-20D629F554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236875"/>
              </p:ext>
            </p:extLst>
          </p:nvPr>
        </p:nvGraphicFramePr>
        <p:xfrm>
          <a:off x="1403648" y="1252951"/>
          <a:ext cx="6913786" cy="3651233"/>
        </p:xfrm>
        <a:graphic>
          <a:graphicData uri="http://schemas.openxmlformats.org/drawingml/2006/table">
            <a:tbl>
              <a:tblPr/>
              <a:tblGrid>
                <a:gridCol w="548601">
                  <a:extLst>
                    <a:ext uri="{9D8B030D-6E8A-4147-A177-3AD203B41FA5}">
                      <a16:colId xmlns:a16="http://schemas.microsoft.com/office/drawing/2014/main" xmlns="" val="1672803565"/>
                    </a:ext>
                  </a:extLst>
                </a:gridCol>
                <a:gridCol w="793011">
                  <a:extLst>
                    <a:ext uri="{9D8B030D-6E8A-4147-A177-3AD203B41FA5}">
                      <a16:colId xmlns:a16="http://schemas.microsoft.com/office/drawing/2014/main" xmlns="" val="2259317464"/>
                    </a:ext>
                  </a:extLst>
                </a:gridCol>
                <a:gridCol w="2832683">
                  <a:extLst>
                    <a:ext uri="{9D8B030D-6E8A-4147-A177-3AD203B41FA5}">
                      <a16:colId xmlns:a16="http://schemas.microsoft.com/office/drawing/2014/main" xmlns="" val="28647846"/>
                    </a:ext>
                  </a:extLst>
                </a:gridCol>
                <a:gridCol w="2739491">
                  <a:extLst>
                    <a:ext uri="{9D8B030D-6E8A-4147-A177-3AD203B41FA5}">
                      <a16:colId xmlns:a16="http://schemas.microsoft.com/office/drawing/2014/main" xmlns="" val="1224305375"/>
                    </a:ext>
                  </a:extLst>
                </a:gridCol>
              </a:tblGrid>
              <a:tr h="176513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实例代码</a:t>
                      </a: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9.1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e9.1CalStatistics.py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37973728"/>
                  </a:ext>
                </a:extLst>
              </a:tr>
              <a:tr h="4903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389055864"/>
                  </a:ext>
                </a:extLst>
              </a:tr>
              <a:tr h="294188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#e9.1CalStatistics.py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from math import sqrt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def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getNum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():     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获取用户输入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[]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iNumStr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input("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请输入数字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直接输入回车退出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): 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while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iNumStr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!= "":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nums.append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eval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iNumStr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iNumStr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input("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请输入数字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直接输入回车退出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): 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return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nums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def mean(numbers):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计算平均值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s = 0.0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for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in numbers: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s = s +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return s /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len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(numbers)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6854966"/>
                  </a:ext>
                </a:extLst>
              </a:tr>
              <a:tr h="784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973605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4122176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基本统计值计算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2684716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基本统计值计算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BAC93137-57AF-4BFA-B5B3-D7FA1ADB0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9794760"/>
              </p:ext>
            </p:extLst>
          </p:nvPr>
        </p:nvGraphicFramePr>
        <p:xfrm>
          <a:off x="1331640" y="1272608"/>
          <a:ext cx="6624736" cy="3765699"/>
        </p:xfrm>
        <a:graphic>
          <a:graphicData uri="http://schemas.openxmlformats.org/drawingml/2006/table">
            <a:tbl>
              <a:tblPr/>
              <a:tblGrid>
                <a:gridCol w="525666">
                  <a:extLst>
                    <a:ext uri="{9D8B030D-6E8A-4147-A177-3AD203B41FA5}">
                      <a16:colId xmlns:a16="http://schemas.microsoft.com/office/drawing/2014/main" xmlns="" val="1694197409"/>
                    </a:ext>
                  </a:extLst>
                </a:gridCol>
                <a:gridCol w="759857">
                  <a:extLst>
                    <a:ext uri="{9D8B030D-6E8A-4147-A177-3AD203B41FA5}">
                      <a16:colId xmlns:a16="http://schemas.microsoft.com/office/drawing/2014/main" xmlns="" val="2182223870"/>
                    </a:ext>
                  </a:extLst>
                </a:gridCol>
                <a:gridCol w="2712569">
                  <a:extLst>
                    <a:ext uri="{9D8B030D-6E8A-4147-A177-3AD203B41FA5}">
                      <a16:colId xmlns:a16="http://schemas.microsoft.com/office/drawing/2014/main" xmlns="" val="2636376145"/>
                    </a:ext>
                  </a:extLst>
                </a:gridCol>
                <a:gridCol w="2626644">
                  <a:extLst>
                    <a:ext uri="{9D8B030D-6E8A-4147-A177-3AD203B41FA5}">
                      <a16:colId xmlns:a16="http://schemas.microsoft.com/office/drawing/2014/main" xmlns="" val="345652712"/>
                    </a:ext>
                  </a:extLst>
                </a:gridCol>
              </a:tblGrid>
              <a:tr h="188285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实例代码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9.1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e9.1CalStatistics.py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950349861"/>
                  </a:ext>
                </a:extLst>
              </a:tr>
              <a:tr h="1882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402903371"/>
                  </a:ext>
                </a:extLst>
              </a:tr>
              <a:tr h="320084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16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17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18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19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20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22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23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24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25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26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27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28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29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30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def dev(numbers, mean): #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计算方差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sdev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0.0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for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in numbers: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sdev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sdev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+ 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num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- mean)**2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return sqrt(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sdev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/ 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len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(numbers)-1))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def median(numbers):    #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计算中位数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sorted(numbers)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size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len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(numbers)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if size % 2 == 0: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med = (numbers[size//2-1] + numbers[size//2])/2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else: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med = numbers[size//2]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return med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 = 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getNum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  #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主体函数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 =  mean(n)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print("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平均值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:{},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方差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:{:.2},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中位数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:{}.".format(m,\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dev(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n,m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),median(n)))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4417515"/>
                  </a:ext>
                </a:extLst>
              </a:tr>
              <a:tr h="1882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25853" marR="2585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894390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20729996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基本统计值计算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2684716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基本统计值计算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B75D91F6-8D8B-4FE0-A748-652F83553D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3024075"/>
              </p:ext>
            </p:extLst>
          </p:nvPr>
        </p:nvGraphicFramePr>
        <p:xfrm>
          <a:off x="2411760" y="1419622"/>
          <a:ext cx="4007644" cy="2088232"/>
        </p:xfrm>
        <a:graphic>
          <a:graphicData uri="http://schemas.openxmlformats.org/drawingml/2006/table">
            <a:tbl>
              <a:tblPr/>
              <a:tblGrid>
                <a:gridCol w="4007644">
                  <a:extLst>
                    <a:ext uri="{9D8B030D-6E8A-4147-A177-3AD203B41FA5}">
                      <a16:colId xmlns:a16="http://schemas.microsoft.com/office/drawing/2014/main" xmlns="" val="3061449823"/>
                    </a:ext>
                  </a:extLst>
                </a:gridCol>
              </a:tblGrid>
              <a:tr h="20882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 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请输入数字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直接输入回车退出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):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99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请输入数字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直接输入回车退出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):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98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请输入数字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直接输入回车退出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):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97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请输入数字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直接输入回车退出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):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96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请输入数字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直接输入回车退出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): 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95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请输入数字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直接输入回车退出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): 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平均值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:97.0,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方差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:1.6,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中位数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:97.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55479857"/>
                  </a:ext>
                </a:extLst>
              </a:tr>
            </a:tbl>
          </a:graphicData>
        </a:graphic>
      </p:graphicFrame>
      <p:sp>
        <p:nvSpPr>
          <p:cNvPr id="6" name="矩形 4">
            <a:extLst>
              <a:ext uri="{FF2B5EF4-FFF2-40B4-BE49-F238E27FC236}">
                <a16:creationId xmlns:a16="http://schemas.microsoft.com/office/drawing/2014/main" xmlns="" id="{E326AA64-9D4B-487A-94C8-6CA5F4386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3651870"/>
            <a:ext cx="8157324" cy="787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程序先后调用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getNum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mean()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dev()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median()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函数。利用函数的模块化设计能够复用代码并增加代码的可读性。每个函数内部都采用了简单的语句。</a:t>
            </a:r>
          </a:p>
        </p:txBody>
      </p:sp>
    </p:spTree>
    <p:extLst>
      <p:ext uri="{BB962C8B-B14F-4D97-AF65-F5344CB8AC3E}">
        <p14:creationId xmlns:p14="http://schemas.microsoft.com/office/powerpoint/2010/main" val="170343946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基本统计值计算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2684716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基本统计值计算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E5797294-636F-4350-AA51-6FA38BD98B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635646"/>
            <a:ext cx="806489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列表在实现基本数据统计时发挥了重要作用，表现在：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列表是一个动态长度的数据结构，可以根据需求增加或减少元素；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列表的一系列方法或操作符为计算提供了简单的元素运算手段；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列表提供了对每个元素的简单访问方式及所有元素的遍历方式。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7548407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字典类型的计算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31167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字典类型基本概述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6EC5E446-96E5-4C1E-852E-9A60E31675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1274355"/>
            <a:ext cx="8229332" cy="1526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通过任意键信息查找一组数据中值信息的过程叫映射，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语言中通过字典实现映射。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语言中的字典可以通过大括号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({})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建立，建立模式如下：</a:t>
            </a: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{&lt;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1&gt;:&lt;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1&gt;, &lt;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2&gt;:&lt;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2&gt;, … , &lt;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n&gt;:&lt;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n&gt;}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其中，键和值通过冒号连接，不同键值对通过逗号隔开。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B3056F90-0B9F-4D56-B031-3DFAD53831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0678993"/>
              </p:ext>
            </p:extLst>
          </p:nvPr>
        </p:nvGraphicFramePr>
        <p:xfrm>
          <a:off x="1607939" y="3038513"/>
          <a:ext cx="5928122" cy="762000"/>
        </p:xfrm>
        <a:graphic>
          <a:graphicData uri="http://schemas.openxmlformats.org/drawingml/2006/table">
            <a:tbl>
              <a:tblPr/>
              <a:tblGrid>
                <a:gridCol w="5928122">
                  <a:extLst>
                    <a:ext uri="{9D8B030D-6E8A-4147-A177-3AD203B41FA5}">
                      <a16:colId xmlns:a16="http://schemas.microsoft.com/office/drawing/2014/main" xmlns="" val="2200547124"/>
                    </a:ext>
                  </a:extLst>
                </a:gridCol>
              </a:tblGrid>
              <a:tr h="7036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={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":"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北京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",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美国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":"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华盛顿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",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法国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":"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巴黎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&gt;&gt;&gt;print(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':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北京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法国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':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巴黎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美国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':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华盛顿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6" marR="51436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545551769"/>
                  </a:ext>
                </a:extLst>
              </a:tr>
            </a:tbl>
          </a:graphicData>
        </a:graphic>
      </p:graphicFrame>
      <p:sp>
        <p:nvSpPr>
          <p:cNvPr id="7" name="矩形 2">
            <a:extLst>
              <a:ext uri="{FF2B5EF4-FFF2-40B4-BE49-F238E27FC236}">
                <a16:creationId xmlns:a16="http://schemas.microsoft.com/office/drawing/2014/main" xmlns="" id="{04F63B96-54F0-4EEE-9593-5751079634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4025200"/>
            <a:ext cx="822933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字典打印出来的顺序与创建之初的顺序不同，这不是错误。字典是集合类型的延续，各个元素并没有顺序之分。</a:t>
            </a:r>
          </a:p>
        </p:txBody>
      </p:sp>
    </p:spTree>
    <p:extLst>
      <p:ext uri="{BB962C8B-B14F-4D97-AF65-F5344CB8AC3E}">
        <p14:creationId xmlns:p14="http://schemas.microsoft.com/office/powerpoint/2010/main" val="240336266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2">
            <a:extLst>
              <a:ext uri="{FF2B5EF4-FFF2-40B4-BE49-F238E27FC236}">
                <a16:creationId xmlns:a16="http://schemas.microsoft.com/office/drawing/2014/main" xmlns="" id="{F970EE80-723D-4273-B770-8A5E381939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663" y="2859782"/>
            <a:ext cx="8306714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序列类型是一个元素向量，元素之间存在先后关系，通过序号访问，元素之间不排他。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集合类型是一个元素集合，元素之间无序，相同元素在集合中唯一存在。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映射类型是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数据项的组合，每个元素是一个键值对，表示为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(key, value)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6" name="矩形 1">
            <a:extLst>
              <a:ext uri="{FF2B5EF4-FFF2-40B4-BE49-F238E27FC236}">
                <a16:creationId xmlns:a16="http://schemas.microsoft.com/office/drawing/2014/main" xmlns="" id="{068FEFA1-EAD9-4BF7-A356-A1F8DFD132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7774" y="1390736"/>
            <a:ext cx="8188491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组合数据类型能够将多个同类型或不同类型的数据组织起来，通过单一的表示使数据操作更有序更容易。根据数据之间的关系，组合数据类型可以分为三类：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zh-CN" sz="16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序列类型、集合类型和映射类型。</a:t>
            </a:r>
          </a:p>
        </p:txBody>
      </p:sp>
    </p:spTree>
    <p:extLst>
      <p:ext uri="{BB962C8B-B14F-4D97-AF65-F5344CB8AC3E}">
        <p14:creationId xmlns:p14="http://schemas.microsoft.com/office/powerpoint/2010/main" val="16266851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字典类型的计算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31167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字典类型基本概述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00B6BE8D-B3E1-4037-AEB1-5C9FD16C2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1300163"/>
            <a:ext cx="75098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字典最主要的用法是查找与特定键相对应的值，这通过索引符号来实现。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D1AA3499-2E3D-4BEC-B787-13B98EE46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5956753"/>
              </p:ext>
            </p:extLst>
          </p:nvPr>
        </p:nvGraphicFramePr>
        <p:xfrm>
          <a:off x="2568178" y="1819731"/>
          <a:ext cx="4007644" cy="508000"/>
        </p:xfrm>
        <a:graphic>
          <a:graphicData uri="http://schemas.openxmlformats.org/drawingml/2006/table">
            <a:tbl>
              <a:tblPr/>
              <a:tblGrid>
                <a:gridCol w="4007644">
                  <a:extLst>
                    <a:ext uri="{9D8B030D-6E8A-4147-A177-3AD203B41FA5}">
                      <a16:colId xmlns:a16="http://schemas.microsoft.com/office/drawing/2014/main" xmlns="" val="3399442888"/>
                    </a:ext>
                  </a:extLst>
                </a:gridCol>
              </a:tblGrid>
              <a:tr h="381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北京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256599489"/>
                  </a:ext>
                </a:extLst>
              </a:tr>
            </a:tbl>
          </a:graphicData>
        </a:graphic>
      </p:graphicFrame>
      <p:sp>
        <p:nvSpPr>
          <p:cNvPr id="7" name="矩形 3">
            <a:extLst>
              <a:ext uri="{FF2B5EF4-FFF2-40B4-BE49-F238E27FC236}">
                <a16:creationId xmlns:a16="http://schemas.microsoft.com/office/drawing/2014/main" xmlns="" id="{883F29D3-A570-4F2B-A091-BD3DE7186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2372426"/>
            <a:ext cx="715565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一般来说，字典中键值对的访问模式如下，采用中括号格式：</a:t>
            </a: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zh-CN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值</a:t>
            </a: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= &lt;</a:t>
            </a:r>
            <a:r>
              <a:rPr lang="zh-CN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字典变量</a:t>
            </a: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&gt;[&lt;</a:t>
            </a:r>
            <a:r>
              <a:rPr lang="zh-CN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键</a:t>
            </a: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&gt;]</a:t>
            </a:r>
            <a:endParaRPr lang="zh-CN" altLang="zh-CN" sz="1600" b="1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028E8387-F288-4BCB-8529-E889E7327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7437107"/>
              </p:ext>
            </p:extLst>
          </p:nvPr>
        </p:nvGraphicFramePr>
        <p:xfrm>
          <a:off x="1982691" y="3881154"/>
          <a:ext cx="5178618" cy="762000"/>
        </p:xfrm>
        <a:graphic>
          <a:graphicData uri="http://schemas.openxmlformats.org/drawingml/2006/table">
            <a:tbl>
              <a:tblPr/>
              <a:tblGrid>
                <a:gridCol w="5178618">
                  <a:extLst>
                    <a:ext uri="{9D8B030D-6E8A-4147-A177-3AD203B41FA5}">
                      <a16:colId xmlns:a16="http://schemas.microsoft.com/office/drawing/2014/main" xmlns="" val="2743407689"/>
                    </a:ext>
                  </a:extLst>
                </a:gridCol>
              </a:tblGrid>
              <a:tr h="5715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"]='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大北京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&gt;&gt;&gt;print(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':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大北京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法国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':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巴黎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美国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':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华盛顿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271786996"/>
                  </a:ext>
                </a:extLst>
              </a:tr>
            </a:tbl>
          </a:graphicData>
        </a:graphic>
      </p:graphicFrame>
      <p:sp>
        <p:nvSpPr>
          <p:cNvPr id="9" name="矩形 3">
            <a:extLst>
              <a:ext uri="{FF2B5EF4-FFF2-40B4-BE49-F238E27FC236}">
                <a16:creationId xmlns:a16="http://schemas.microsoft.com/office/drawing/2014/main" xmlns="" id="{57D307A9-B370-4FEB-B6D9-4663DDAB7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8327" y="3333193"/>
            <a:ext cx="7155656" cy="4181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字典中对某个键值的修改可以通过中括号的访问和赋值实现：</a:t>
            </a:r>
          </a:p>
        </p:txBody>
      </p:sp>
    </p:spTree>
    <p:extLst>
      <p:ext uri="{BB962C8B-B14F-4D97-AF65-F5344CB8AC3E}">
        <p14:creationId xmlns:p14="http://schemas.microsoft.com/office/powerpoint/2010/main" val="237405991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字典类型的计算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31167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字典类型基本概述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BA4C08B7-7576-4EAF-BFD6-A41E07A444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1377747"/>
            <a:ext cx="6997095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通过中括号可以增加新的元素</a:t>
            </a:r>
            <a:r>
              <a:rPr lang="zh-CN" altLang="zh-CN" sz="1600" dirty="0"/>
              <a:t> </a:t>
            </a:r>
            <a:endParaRPr lang="zh-CN" altLang="en-US" sz="1600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7F5A6BCB-1F45-4C23-BBF6-36AB6B6A24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6709046"/>
              </p:ext>
            </p:extLst>
          </p:nvPr>
        </p:nvGraphicFramePr>
        <p:xfrm>
          <a:off x="1099247" y="1891596"/>
          <a:ext cx="6997094" cy="1016000"/>
        </p:xfrm>
        <a:graphic>
          <a:graphicData uri="http://schemas.openxmlformats.org/drawingml/2006/table">
            <a:tbl>
              <a:tblPr/>
              <a:tblGrid>
                <a:gridCol w="6997094">
                  <a:extLst>
                    <a:ext uri="{9D8B030D-6E8A-4147-A177-3AD203B41FA5}">
                      <a16:colId xmlns:a16="http://schemas.microsoft.com/office/drawing/2014/main" xmlns="" val="254319484"/>
                    </a:ext>
                  </a:extLst>
                </a:gridCol>
              </a:tblGrid>
              <a:tr h="762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={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":"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北京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",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美国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":"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华盛顿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",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法国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":"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巴黎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英国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]=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伦敦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&gt;&gt;&gt;print(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{'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':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北京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法国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':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巴黎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美国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':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华盛顿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英国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':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伦敦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2172978465"/>
                  </a:ext>
                </a:extLst>
              </a:tr>
            </a:tbl>
          </a:graphicData>
        </a:graphic>
      </p:graphicFrame>
      <p:sp>
        <p:nvSpPr>
          <p:cNvPr id="7" name="矩形 4">
            <a:extLst>
              <a:ext uri="{FF2B5EF4-FFF2-40B4-BE49-F238E27FC236}">
                <a16:creationId xmlns:a16="http://schemas.microsoft.com/office/drawing/2014/main" xmlns="" id="{46B85A74-4FD3-4E4E-8F76-9C59274D0C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3196367"/>
            <a:ext cx="80133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直接使用大括号（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{}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）可以创建一个空的字典，并通过中括号（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[]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）向其增加元素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3E241116-93A3-4F52-A304-F2ABD6F326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1377628"/>
              </p:ext>
            </p:extLst>
          </p:nvPr>
        </p:nvGraphicFramePr>
        <p:xfrm>
          <a:off x="2568773" y="3795886"/>
          <a:ext cx="4006453" cy="1016000"/>
        </p:xfrm>
        <a:graphic>
          <a:graphicData uri="http://schemas.openxmlformats.org/drawingml/2006/table">
            <a:tbl>
              <a:tblPr firstRow="1" firstCol="1" bandRow="1"/>
              <a:tblGrid>
                <a:gridCol w="400645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762000">
                <a:tc>
                  <a:txBody>
                    <a:bodyPr/>
                    <a:lstStyle/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Dp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={}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Dp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['2^10']=1024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&gt;&gt;&gt;print(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Dp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{'2^10': 1024}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6" marR="51426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8887431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字典类型的计算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31167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字典类型操作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B0C08388-DC84-4B9C-A7C0-BAAAA77FC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133456"/>
              </p:ext>
            </p:extLst>
          </p:nvPr>
        </p:nvGraphicFramePr>
        <p:xfrm>
          <a:off x="755576" y="1419622"/>
          <a:ext cx="7883111" cy="3355571"/>
        </p:xfrm>
        <a:graphic>
          <a:graphicData uri="http://schemas.openxmlformats.org/drawingml/2006/table">
            <a:tbl>
              <a:tblPr/>
              <a:tblGrid>
                <a:gridCol w="2354482">
                  <a:extLst>
                    <a:ext uri="{9D8B030D-6E8A-4147-A177-3AD203B41FA5}">
                      <a16:colId xmlns:a16="http://schemas.microsoft.com/office/drawing/2014/main" xmlns="" val="535153196"/>
                    </a:ext>
                  </a:extLst>
                </a:gridCol>
                <a:gridCol w="5528629">
                  <a:extLst>
                    <a:ext uri="{9D8B030D-6E8A-4147-A177-3AD203B41FA5}">
                      <a16:colId xmlns:a16="http://schemas.microsoft.com/office/drawing/2014/main" xmlns="" val="2117519861"/>
                    </a:ext>
                  </a:extLst>
                </a:gridCol>
              </a:tblGrid>
              <a:tr h="50405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函数和方法</a:t>
                      </a: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描述</a:t>
                      </a: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53497495"/>
                  </a:ext>
                </a:extLst>
              </a:tr>
              <a:tr h="316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&lt;d&gt;.keys()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返回所有的键信息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35775615"/>
                  </a:ext>
                </a:extLst>
              </a:tr>
              <a:tr h="316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&lt;d&gt;.values()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返回所有的值信息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9531394"/>
                  </a:ext>
                </a:extLst>
              </a:tr>
              <a:tr h="316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&lt;d&gt;.items()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返回所有的键值对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16444107"/>
                  </a:ext>
                </a:extLst>
              </a:tr>
              <a:tr h="316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&lt;d&gt;.get(&lt;key&gt;,&lt;default&gt;)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键存在则返回相应值，否则返回默认值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56505504"/>
                  </a:ext>
                </a:extLst>
              </a:tr>
              <a:tr h="316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&lt;d&gt;.pop(&lt;key&gt;,&lt;default&gt;)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键存在则返回相应值，同时删除键值对，否则返回默认值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18109845"/>
                  </a:ext>
                </a:extLst>
              </a:tr>
              <a:tr h="316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&lt;d&gt;.</a:t>
                      </a:r>
                      <a:r>
                        <a:rPr kumimoji="0" lang="en-US" altLang="zh-CN" sz="16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popitem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随机从字典中取出一个键值对，以元组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(key, value)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形式返回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218434955"/>
                  </a:ext>
                </a:extLst>
              </a:tr>
              <a:tr h="316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&lt;d&gt;.clear()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删除所有的键值对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917923483"/>
                  </a:ext>
                </a:extLst>
              </a:tr>
              <a:tr h="316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del &lt;d&gt;[&lt;key&gt;]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删除字典中某一个键值对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697299384"/>
                  </a:ext>
                </a:extLst>
              </a:tr>
              <a:tr h="31683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663300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&lt;key&gt; in &lt;d&gt;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rgbClr val="66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如果键在字典中返回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True</a:t>
                      </a: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，否则返回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</a:rPr>
                        <a:t>False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855285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88761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字典类型的计算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31167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字典类型操作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C8BF9BB0-FFEE-429E-A155-7D64CC443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4907687"/>
              </p:ext>
            </p:extLst>
          </p:nvPr>
        </p:nvGraphicFramePr>
        <p:xfrm>
          <a:off x="1259632" y="1363502"/>
          <a:ext cx="7200800" cy="3302000"/>
        </p:xfrm>
        <a:graphic>
          <a:graphicData uri="http://schemas.openxmlformats.org/drawingml/2006/table">
            <a:tbl>
              <a:tblPr/>
              <a:tblGrid>
                <a:gridCol w="7200800">
                  <a:extLst>
                    <a:ext uri="{9D8B030D-6E8A-4147-A177-3AD203B41FA5}">
                      <a16:colId xmlns:a16="http://schemas.microsoft.com/office/drawing/2014/main" xmlns="" val="3075285873"/>
                    </a:ext>
                  </a:extLst>
                </a:gridCol>
              </a:tblGrid>
              <a:tr h="2667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={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":"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北京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",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美国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":"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华盛顿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", 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法国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":"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巴黎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Dcountry.keys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dict_keys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(['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美国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法国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'])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&gt;&gt;&gt;list(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Dcountry.values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北京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华盛顿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巴黎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Dcountry.items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dict_items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([('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北京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'), ('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美国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华盛顿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'), ('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法国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巴黎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')])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&gt;&gt;&gt;'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 in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#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只对键进行判断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True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Dcountry.get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('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美国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悉尼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') #'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美国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在字典中存在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华盛顿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Dcountry.get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('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澳大利亚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悉尼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') #'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澳大利亚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在字典中不存在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悉尼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948146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8703850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字典类型的计算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31167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字典类型操作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365C465B-F4C2-41C0-96C2-0B9DD63E02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1350169"/>
            <a:ext cx="8229332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与其他组合类型一样，字典可以通过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for…in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语句对其元素进行遍历，基本语法结构如下：</a:t>
            </a:r>
          </a:p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 	&lt;</a:t>
            </a:r>
            <a:r>
              <a:rPr lang="zh-CN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变量名</a:t>
            </a: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  in  &lt;</a:t>
            </a:r>
            <a:r>
              <a:rPr lang="zh-CN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字典名</a:t>
            </a: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&gt;:</a:t>
            </a:r>
            <a:endParaRPr lang="zh-CN" altLang="zh-CN" sz="1600" b="1" dirty="0">
              <a:solidFill>
                <a:srgbClr val="6633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zh-CN" sz="16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语句块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B98072B9-8DE9-4313-A868-F48264FBB7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472726"/>
              </p:ext>
            </p:extLst>
          </p:nvPr>
        </p:nvGraphicFramePr>
        <p:xfrm>
          <a:off x="2267744" y="2995643"/>
          <a:ext cx="4006454" cy="1270000"/>
        </p:xfrm>
        <a:graphic>
          <a:graphicData uri="http://schemas.openxmlformats.org/drawingml/2006/table">
            <a:tbl>
              <a:tblPr firstRow="1" firstCol="1" bandRow="1"/>
              <a:tblGrid>
                <a:gridCol w="400645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952500">
                <a:tc>
                  <a:txBody>
                    <a:bodyPr/>
                    <a:lstStyle/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&gt;&gt;&gt;for key in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Dcountry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: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indent="600075"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print(key)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Courier New" charset="0"/>
                          <a:ea typeface="宋体" charset="0"/>
                          <a:cs typeface="Courier New" charset="0"/>
                        </a:rPr>
                        <a:t>中国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Courier New" charset="0"/>
                          <a:ea typeface="宋体" charset="0"/>
                          <a:cs typeface="Courier New" charset="0"/>
                        </a:rPr>
                        <a:t>美国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zh-CN" sz="1400" kern="0" dirty="0">
                          <a:effectLst/>
                          <a:latin typeface="Courier New" charset="0"/>
                          <a:ea typeface="宋体" charset="0"/>
                          <a:cs typeface="Courier New" charset="0"/>
                        </a:rPr>
                        <a:t>法国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6" marR="51426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587387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BBAE7AB-D5D4-4DA2-9DC5-E96E3B35F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字典类型的计算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31167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字典类型操作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D576AE77-4AE1-4AF4-A72F-4399366C3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584" y="1600200"/>
            <a:ext cx="7704856" cy="216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字典是实现键值对映射的数据结构，请理解如下基本原则：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字典是一个键值对的集合，该集合以键为索引，一个键信息只对应一个值信息；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字典中元素以键信息为索引访问；</a:t>
            </a:r>
            <a:endParaRPr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字典长度是可变的，可以通过对键信息赋值实现增加或修改键值对。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347567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 err="1"/>
              <a:t>jieba</a:t>
            </a:r>
            <a:r>
              <a:rPr lang="zh-CN" altLang="en-US" sz="3000" dirty="0"/>
              <a:t>库的</a:t>
            </a:r>
            <a:r>
              <a:rPr lang="zh-CN" altLang="en-US" sz="3000" dirty="0"/>
              <a:t>使用</a:t>
            </a:r>
            <a:endParaRPr lang="zh-CN" altLang="en-US" sz="3000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31167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 err="1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库的概述</a:t>
            </a:r>
            <a:endParaRPr lang="zh-CN" altLang="en-US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9405E3DB-FECC-4FCC-88C9-0C78A9745D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1378744"/>
            <a:ext cx="64269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6088"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中一个重要的第三方中文分词函数库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DE5F296C-763E-44C6-997C-43B5F52951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6418051"/>
              </p:ext>
            </p:extLst>
          </p:nvPr>
        </p:nvGraphicFramePr>
        <p:xfrm>
          <a:off x="1852139" y="1923678"/>
          <a:ext cx="5491310" cy="960120"/>
        </p:xfrm>
        <a:graphic>
          <a:graphicData uri="http://schemas.openxmlformats.org/drawingml/2006/table">
            <a:tbl>
              <a:tblPr/>
              <a:tblGrid>
                <a:gridCol w="5491310">
                  <a:extLst>
                    <a:ext uri="{9D8B030D-6E8A-4147-A177-3AD203B41FA5}">
                      <a16:colId xmlns:a16="http://schemas.microsoft.com/office/drawing/2014/main" xmlns="" val="3347855543"/>
                    </a:ext>
                  </a:extLst>
                </a:gridCol>
              </a:tblGrid>
              <a:tr h="82296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&gt;&gt;&gt;import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jieba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jieba.lcut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中国是一个伟大的国家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一个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伟大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的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国家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2575228682"/>
                  </a:ext>
                </a:extLst>
              </a:tr>
            </a:tbl>
          </a:graphicData>
        </a:graphic>
      </p:graphicFrame>
      <p:sp>
        <p:nvSpPr>
          <p:cNvPr id="7" name="矩形 3">
            <a:extLst>
              <a:ext uri="{FF2B5EF4-FFF2-40B4-BE49-F238E27FC236}">
                <a16:creationId xmlns:a16="http://schemas.microsoft.com/office/drawing/2014/main" xmlns="" id="{2BC096FC-CCCB-4A6B-986D-CC78367CEC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3121820"/>
            <a:ext cx="80133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67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60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jieba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库是第三方库，不是安装包自带，需要通过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pip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指令</a:t>
            </a:r>
            <a:r>
              <a:rPr lang="zh-CN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安装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xmlns="" id="{A3E75A77-0F2C-43A1-98DC-7A72B3535B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993022"/>
              </p:ext>
            </p:extLst>
          </p:nvPr>
        </p:nvGraphicFramePr>
        <p:xfrm>
          <a:off x="1835697" y="3939902"/>
          <a:ext cx="5472608" cy="263129"/>
        </p:xfrm>
        <a:graphic>
          <a:graphicData uri="http://schemas.openxmlformats.org/drawingml/2006/table">
            <a:tbl>
              <a:tblPr firstRow="1" firstCol="1" bandRow="1"/>
              <a:tblGrid>
                <a:gridCol w="54726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63129">
                <a:tc>
                  <a:txBody>
                    <a:bodyPr/>
                    <a:lstStyle/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:\&gt;pip install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jieba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# </a:t>
                      </a:r>
                      <a:r>
                        <a:rPr lang="zh-CN" sz="1400" b="1" kern="0" dirty="0">
                          <a:effectLst/>
                          <a:latin typeface="Courier New" charset="0"/>
                          <a:ea typeface="宋体" charset="0"/>
                          <a:cs typeface="Courier New" charset="0"/>
                        </a:rPr>
                        <a:t>或者</a:t>
                      </a: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pip3 install </a:t>
                      </a:r>
                      <a:r>
                        <a:rPr lang="en-US" sz="1400" b="1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jieba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26" marR="51426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7365758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 err="1"/>
              <a:t>jieba</a:t>
            </a:r>
            <a:r>
              <a:rPr lang="zh-CN" altLang="en-US" sz="3000" dirty="0"/>
              <a:t>库的</a:t>
            </a:r>
            <a:r>
              <a:rPr lang="zh-CN" altLang="en-US" sz="3000" dirty="0"/>
              <a:t>使用</a:t>
            </a:r>
            <a:endParaRPr lang="zh-CN" altLang="en-US" sz="3000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31167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 err="1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800" b="1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endParaRPr lang="zh-CN" altLang="en-US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xmlns="" id="{B9038EC0-ECB0-4C9C-9796-9AAF8ABDBA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1357036"/>
              </p:ext>
            </p:extLst>
          </p:nvPr>
        </p:nvGraphicFramePr>
        <p:xfrm>
          <a:off x="1187624" y="1491630"/>
          <a:ext cx="7200800" cy="2926080"/>
        </p:xfrm>
        <a:graphic>
          <a:graphicData uri="http://schemas.openxmlformats.org/drawingml/2006/table">
            <a:tbl>
              <a:tblPr/>
              <a:tblGrid>
                <a:gridCol w="2520280">
                  <a:extLst>
                    <a:ext uri="{9D8B030D-6E8A-4147-A177-3AD203B41FA5}">
                      <a16:colId xmlns:a16="http://schemas.microsoft.com/office/drawing/2014/main" xmlns="" val="159740078"/>
                    </a:ext>
                  </a:extLst>
                </a:gridCol>
                <a:gridCol w="4680520">
                  <a:extLst>
                    <a:ext uri="{9D8B030D-6E8A-4147-A177-3AD203B41FA5}">
                      <a16:colId xmlns:a16="http://schemas.microsoft.com/office/drawing/2014/main" xmlns="" val="864713532"/>
                    </a:ext>
                  </a:extLst>
                </a:gridCol>
              </a:tblGrid>
              <a:tr h="20574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函数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88562788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jieba.cut(s)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精确模式，返回一个可迭代的数据类型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882187516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jieba.cut(s, cut_all=True)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全模式，输出文本</a:t>
                      </a: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中所有可能单词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677233658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jieba.cut_for_search(s)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搜索引擎模式，适合搜索引擎建立索引的分词结果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57487830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jieba.lcut(s)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精确模式，返回一个列表类型，建议使用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261036873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jieba.lcut(s, cut_all=True)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全模式，返回一个列表类型，建议使用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36177073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jieba.lcut_for_search(s)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搜索引擎模式，返回一个列表类型，建议使用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584374470"/>
                  </a:ext>
                </a:extLst>
              </a:tr>
              <a:tr h="24003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6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jieba.add_word(w)</a:t>
                      </a:r>
                      <a:endParaRPr kumimoji="0" lang="zh-CN" altLang="zh-CN" sz="16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向分词词典中增加新词</a:t>
                      </a:r>
                      <a:r>
                        <a:rPr kumimoji="0" lang="en-US" altLang="zh-CN" sz="16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w</a:t>
                      </a:r>
                      <a:endParaRPr kumimoji="0" lang="zh-CN" altLang="zh-CN" sz="16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41" marR="51441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94383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741133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 err="1"/>
              <a:t>jieba</a:t>
            </a:r>
            <a:r>
              <a:rPr lang="zh-CN" altLang="en-US" sz="3000" dirty="0"/>
              <a:t>库的</a:t>
            </a:r>
            <a:r>
              <a:rPr lang="zh-CN" altLang="en-US" sz="3000" dirty="0"/>
              <a:t>使用</a:t>
            </a:r>
            <a:endParaRPr lang="zh-CN" altLang="en-US" sz="3000" dirty="0"/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31167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 err="1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jieba</a:t>
            </a:r>
            <a:r>
              <a:rPr lang="zh-CN" altLang="en-US" sz="2800" b="1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解析</a:t>
            </a:r>
            <a:endParaRPr lang="zh-CN" altLang="en-US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FEF898C2-F7A8-4A32-A3F5-9B753FFA13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4812747"/>
              </p:ext>
            </p:extLst>
          </p:nvPr>
        </p:nvGraphicFramePr>
        <p:xfrm>
          <a:off x="683568" y="1593356"/>
          <a:ext cx="8229332" cy="2850642"/>
        </p:xfrm>
        <a:graphic>
          <a:graphicData uri="http://schemas.openxmlformats.org/drawingml/2006/table">
            <a:tbl>
              <a:tblPr/>
              <a:tblGrid>
                <a:gridCol w="8229332">
                  <a:extLst>
                    <a:ext uri="{9D8B030D-6E8A-4147-A177-3AD203B41FA5}">
                      <a16:colId xmlns:a16="http://schemas.microsoft.com/office/drawing/2014/main" xmlns="" val="1710467354"/>
                    </a:ext>
                  </a:extLst>
                </a:gridCol>
              </a:tblGrid>
              <a:tr h="280835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&gt;&gt;&gt;import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jieba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jieba.lcut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中华人民共和国是一个伟大的国家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中华人民共和国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一个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伟大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的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国家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jieba.lcut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中华人民共和国是一个伟大的国家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",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cut_all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=True)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中华人民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中华人民共和国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华人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人民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人民共和国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共和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共和国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国是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一个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伟大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的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国家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jieba.lcut_for_search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("</a:t>
                      </a:r>
                      <a:r>
                        <a:rPr kumimoji="0" lang="zh-CN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中华人民共和国是一个伟大的国家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['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中华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华人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人民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共和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共和国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中华人民共和国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是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一个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伟大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的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', '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国家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']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4057642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206295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文本词频统计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49169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《Hamlet》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英文词频统计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B4B66C84-A66C-4FC3-B19E-A28FB90D0F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0963019"/>
              </p:ext>
            </p:extLst>
          </p:nvPr>
        </p:nvGraphicFramePr>
        <p:xfrm>
          <a:off x="1979712" y="1274355"/>
          <a:ext cx="6732785" cy="3712621"/>
        </p:xfrm>
        <a:graphic>
          <a:graphicData uri="http://schemas.openxmlformats.org/drawingml/2006/table">
            <a:tbl>
              <a:tblPr/>
              <a:tblGrid>
                <a:gridCol w="526238">
                  <a:extLst>
                    <a:ext uri="{9D8B030D-6E8A-4147-A177-3AD203B41FA5}">
                      <a16:colId xmlns:a16="http://schemas.microsoft.com/office/drawing/2014/main" xmlns="" val="4124056544"/>
                    </a:ext>
                  </a:extLst>
                </a:gridCol>
                <a:gridCol w="1140461">
                  <a:extLst>
                    <a:ext uri="{9D8B030D-6E8A-4147-A177-3AD203B41FA5}">
                      <a16:colId xmlns:a16="http://schemas.microsoft.com/office/drawing/2014/main" xmlns="" val="2577682532"/>
                    </a:ext>
                  </a:extLst>
                </a:gridCol>
                <a:gridCol w="1976349">
                  <a:extLst>
                    <a:ext uri="{9D8B030D-6E8A-4147-A177-3AD203B41FA5}">
                      <a16:colId xmlns:a16="http://schemas.microsoft.com/office/drawing/2014/main" xmlns="" val="1820126746"/>
                    </a:ext>
                  </a:extLst>
                </a:gridCol>
                <a:gridCol w="3089737">
                  <a:extLst>
                    <a:ext uri="{9D8B030D-6E8A-4147-A177-3AD203B41FA5}">
                      <a16:colId xmlns:a16="http://schemas.microsoft.com/office/drawing/2014/main" xmlns="" val="499622798"/>
                    </a:ext>
                  </a:extLst>
                </a:gridCol>
              </a:tblGrid>
              <a:tr h="202288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实例代码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10.1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44817" marR="44817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e10.1CalHamlet.py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44817" marR="44817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44817" marR="44817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5363743"/>
                  </a:ext>
                </a:extLst>
              </a:tr>
              <a:tr h="7946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44817" marR="44817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44817" marR="44817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442676164"/>
                  </a:ext>
                </a:extLst>
              </a:tr>
              <a:tr h="331168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44817" marR="44817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#e10.1CalHamlet.py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def getText():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txt = open("hamlet.txt", "r").read()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txt = txt.lower()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for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ch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in '!"#$%&amp;()*+,-./:;&lt;=&gt;?@[\\]^_‘{|}~':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txt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txt.replace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ch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“ ”)   </a:t>
                      </a: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</a:t>
                      </a:r>
                      <a:r>
                        <a:rPr kumimoji="0" lang="en-US" altLang="zh-CN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CC3300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将文本中特殊字符替换为空格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rgbClr val="CC3300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return txt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hamletTxt = getText()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words 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hamletTxt.split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counts = {}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for word in words: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counts[word]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counts.get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(word,0) + 1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items = list(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counts.items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items.sort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(key=lambda x:x[1], reverse=True) 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for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in range(10):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word, count = items[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print ("{0:&lt;10}{1:&gt;5}".format(word, count))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44817" marR="44817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52700369"/>
                  </a:ext>
                </a:extLst>
              </a:tr>
              <a:tr h="107181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9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44817" marR="44817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9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44817" marR="44817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75415071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133872" y="1635646"/>
            <a:ext cx="2286000" cy="3231654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1200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2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3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4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5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6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7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8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9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10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11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12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13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14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15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16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  <a:p>
            <a:pPr lvl="0" algn="ctr" eaLnBrk="1" hangingPunct="1"/>
            <a:r>
              <a:rPr lang="en-US" altLang="zh-CN" sz="1200" b="1" dirty="0">
                <a:solidFill>
                  <a:srgbClr val="7F7F7F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17</a:t>
            </a:r>
            <a:endParaRPr lang="zh-CN" altLang="zh-CN" sz="1200" dirty="0">
              <a:solidFill>
                <a:srgbClr val="1D494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85679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4">
            <a:extLst>
              <a:ext uri="{FF2B5EF4-FFF2-40B4-BE49-F238E27FC236}">
                <a16:creationId xmlns:a16="http://schemas.microsoft.com/office/drawing/2014/main" xmlns="" id="{1B275770-F360-459B-9505-357507AAA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1673" y="1707654"/>
            <a:ext cx="5400675" cy="21602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1810061"/>
      </p:ext>
    </p:extLst>
  </p:cSld>
  <p:clrMapOvr>
    <a:masterClrMapping/>
  </p:clrMapOvr>
  <p:transition spd="slow">
    <p:wipe dir="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文本词频统计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49169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《Hamlet》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英文词频统计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0F4B19B3-10F3-49B2-A056-89174EE8C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5002719"/>
              </p:ext>
            </p:extLst>
          </p:nvPr>
        </p:nvGraphicFramePr>
        <p:xfrm>
          <a:off x="5532242" y="1012745"/>
          <a:ext cx="2726531" cy="3992880"/>
        </p:xfrm>
        <a:graphic>
          <a:graphicData uri="http://schemas.openxmlformats.org/drawingml/2006/table">
            <a:tbl>
              <a:tblPr firstRow="1" firstCol="1" bandRow="1"/>
              <a:tblGrid>
                <a:gridCol w="272653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3240360">
                <a:tc>
                  <a:txBody>
                    <a:bodyPr/>
                    <a:lstStyle/>
                    <a:p>
                      <a:pPr algn="l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 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the        1138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and         965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to          754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of          669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you         550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           542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 err="1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</a:t>
                      </a: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           542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my          514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hamlet     462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6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in          436</a:t>
                      </a:r>
                      <a:endParaRPr lang="zh-CN" sz="16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1" marR="51431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6" name="矩形 5">
            <a:extLst>
              <a:ext uri="{FF2B5EF4-FFF2-40B4-BE49-F238E27FC236}">
                <a16:creationId xmlns:a16="http://schemas.microsoft.com/office/drawing/2014/main" xmlns="" id="{BE756E8D-F4C7-4D38-AFDF-6470A537D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746717"/>
            <a:ext cx="4268892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60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观察输出结果可以看到，高频单词大多数是冠词、代词、连接词等语法型词汇，并不能代表文章的含义。进一步，可以采用集合类型构建一个排除词汇库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excludes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，在输出结果中排除这个词汇库中内容。</a:t>
            </a:r>
          </a:p>
        </p:txBody>
      </p:sp>
    </p:spTree>
    <p:extLst>
      <p:ext uri="{BB962C8B-B14F-4D97-AF65-F5344CB8AC3E}">
        <p14:creationId xmlns:p14="http://schemas.microsoft.com/office/powerpoint/2010/main" val="1134210780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文本词频统计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9132" y="751134"/>
            <a:ext cx="2828732" cy="954107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《Hamlet</a:t>
            </a:r>
            <a:r>
              <a:rPr lang="en-US" altLang="zh-CN" sz="2800" b="1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英文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词频统计</a:t>
            </a: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C565077B-0EA6-47CC-B5D7-338CCA0BC2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3282096"/>
              </p:ext>
            </p:extLst>
          </p:nvPr>
        </p:nvGraphicFramePr>
        <p:xfrm>
          <a:off x="3059833" y="843558"/>
          <a:ext cx="5760639" cy="4225131"/>
        </p:xfrm>
        <a:graphic>
          <a:graphicData uri="http://schemas.openxmlformats.org/drawingml/2006/table">
            <a:tbl>
              <a:tblPr/>
              <a:tblGrid>
                <a:gridCol w="350012">
                  <a:extLst>
                    <a:ext uri="{9D8B030D-6E8A-4147-A177-3AD203B41FA5}">
                      <a16:colId xmlns:a16="http://schemas.microsoft.com/office/drawing/2014/main" xmlns="" val="1226680648"/>
                    </a:ext>
                  </a:extLst>
                </a:gridCol>
                <a:gridCol w="926252">
                  <a:extLst>
                    <a:ext uri="{9D8B030D-6E8A-4147-A177-3AD203B41FA5}">
                      <a16:colId xmlns:a16="http://schemas.microsoft.com/office/drawing/2014/main" xmlns="" val="1242244140"/>
                    </a:ext>
                  </a:extLst>
                </a:gridCol>
                <a:gridCol w="2322033">
                  <a:extLst>
                    <a:ext uri="{9D8B030D-6E8A-4147-A177-3AD203B41FA5}">
                      <a16:colId xmlns:a16="http://schemas.microsoft.com/office/drawing/2014/main" xmlns="" val="256242592"/>
                    </a:ext>
                  </a:extLst>
                </a:gridCol>
                <a:gridCol w="2162342">
                  <a:extLst>
                    <a:ext uri="{9D8B030D-6E8A-4147-A177-3AD203B41FA5}">
                      <a16:colId xmlns:a16="http://schemas.microsoft.com/office/drawing/2014/main" xmlns="" val="2273218603"/>
                    </a:ext>
                  </a:extLst>
                </a:gridCol>
              </a:tblGrid>
              <a:tr h="250031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实例代码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10.2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37485" marR="3748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e10.2CalHamlet.py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37485" marR="3748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37485" marR="37485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87649026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37485" marR="3748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37485" marR="3748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70877931"/>
                  </a:ext>
                </a:extLst>
              </a:tr>
              <a:tr h="38100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3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4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5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6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7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8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9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10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11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12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14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15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16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17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18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19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20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37485" marR="3748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#e10.2CalHamlet.py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excludes = {"the","and","of","you","a","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","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my","in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"}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def getText():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txt = open("hamlet.txt", "r").read()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txt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txt.lower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for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ch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in '!"#$%&amp;()*+,-./:;&lt;=&gt;?@[\\]^_‘{|}~':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txt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txt.replace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ch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, " ")   #</a:t>
                      </a:r>
                      <a:r>
                        <a:rPr kumimoji="0" lang="zh-CN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将文本中特殊字符替换为空格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return txt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hamletTxt = getText()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words 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hamletTxt.split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counts = {}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for word in words: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counts[word] =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counts.get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(word,0) + 1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for word in excludes: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del(counts[word])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items = list(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counts.items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())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items.sort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(key=lambda x:x[1], reverse=True) 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for 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in range(10):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word, count = items[</a:t>
                      </a:r>
                      <a:r>
                        <a:rPr kumimoji="0" lang="en-US" altLang="zh-CN" sz="12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i</a:t>
                      </a: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]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print ("{0:&lt;10}{1:&gt;5}".format(word, count))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37485" marR="3748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626738142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37485" marR="37485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 </a:t>
                      </a:r>
                      <a:endParaRPr kumimoji="0" lang="zh-CN" altLang="zh-CN" sz="8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37485" marR="37485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581351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3130119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000" dirty="0"/>
              <a:t>文本词频统计</a:t>
            </a:r>
          </a:p>
        </p:txBody>
      </p:sp>
      <p:sp>
        <p:nvSpPr>
          <p:cNvPr id="4" name="TextBox 2">
            <a:extLst>
              <a:ext uri="{FF2B5EF4-FFF2-40B4-BE49-F238E27FC236}">
                <a16:creationId xmlns:a16="http://schemas.microsoft.com/office/drawing/2014/main" xmlns="" id="{8E703E9E-D809-4A5C-992D-4E0C3C628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4916964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en-US" altLang="zh-CN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《Hamlet》</a:t>
            </a: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英文词频统计</a:t>
            </a: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A564EAF2-CE25-4614-A7F5-21562551A9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1449789"/>
            <a:ext cx="3023585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运行程序后，输出结果如下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xmlns="" id="{3BCC415C-2861-48CB-AA83-A03DBEA71C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348931"/>
              </p:ext>
            </p:extLst>
          </p:nvPr>
        </p:nvGraphicFramePr>
        <p:xfrm>
          <a:off x="2411760" y="2035313"/>
          <a:ext cx="4118372" cy="2794000"/>
        </p:xfrm>
        <a:graphic>
          <a:graphicData uri="http://schemas.openxmlformats.org/drawingml/2006/table">
            <a:tbl>
              <a:tblPr firstRow="1" firstCol="1" bandRow="1"/>
              <a:tblGrid>
                <a:gridCol w="411837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095500">
                <a:tc>
                  <a:txBody>
                    <a:bodyPr/>
                    <a:lstStyle/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5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 </a:t>
                      </a:r>
                      <a:endParaRPr lang="zh-CN" sz="15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to          754</a:t>
                      </a:r>
                      <a:endParaRPr lang="zh-CN" sz="15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hamlet      462</a:t>
                      </a:r>
                      <a:endParaRPr lang="zh-CN" sz="15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it          416</a:t>
                      </a:r>
                      <a:endParaRPr lang="zh-CN" sz="15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that        391</a:t>
                      </a:r>
                      <a:endParaRPr lang="zh-CN" sz="15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is          340</a:t>
                      </a:r>
                      <a:endParaRPr lang="zh-CN" sz="15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not         314</a:t>
                      </a:r>
                      <a:endParaRPr lang="zh-CN" sz="15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lord        309</a:t>
                      </a:r>
                      <a:endParaRPr lang="zh-CN" sz="15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his         296</a:t>
                      </a:r>
                      <a:endParaRPr lang="zh-CN" sz="15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this        295</a:t>
                      </a:r>
                      <a:endParaRPr lang="zh-CN" sz="15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ts val="2000"/>
                        </a:lnSpc>
                        <a:spcAft>
                          <a:spcPts val="0"/>
                        </a:spcAft>
                      </a:pPr>
                      <a:r>
                        <a:rPr lang="en-US" sz="15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but         269</a:t>
                      </a:r>
                      <a:endParaRPr lang="zh-CN" sz="15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38" marR="51438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8550536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/>
              <a:t>Python</a:t>
            </a:r>
            <a:r>
              <a:rPr lang="zh-CN" altLang="en-US" sz="3000" dirty="0"/>
              <a:t>之禅</a:t>
            </a:r>
            <a:endParaRPr lang="zh-CN" altLang="en-US" sz="3000" dirty="0"/>
          </a:p>
        </p:txBody>
      </p:sp>
      <p:sp>
        <p:nvSpPr>
          <p:cNvPr id="7" name="矩形 1">
            <a:extLst>
              <a:ext uri="{FF2B5EF4-FFF2-40B4-BE49-F238E27FC236}">
                <a16:creationId xmlns:a16="http://schemas.microsoft.com/office/drawing/2014/main" xmlns="" id="{D12B1E3D-22D4-42D8-B56D-56B231C5F4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993694"/>
            <a:ext cx="806489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60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什么样的程序是好的？如何编写漂亮的代码？这都是学习编程一段时间最经常提出的问题，却最难回答。程序设计语言如同自然语言，好的代码就像文学作品，不仅达意，更要优美。那什么是“好”？什么是“优美”？领悟编程代码优美的过程类似参禅，除了不断练习，也需要理解一些原则。</a:t>
            </a:r>
            <a:endParaRPr lang="zh-CN" altLang="zh-CN" sz="135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矩形 1">
            <a:extLst>
              <a:ext uri="{FF2B5EF4-FFF2-40B4-BE49-F238E27FC236}">
                <a16:creationId xmlns:a16="http://schemas.microsoft.com/office/drawing/2014/main" xmlns="" id="{37FB2F3A-AB06-43A9-A68F-CA0ED6D6BA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859782"/>
            <a:ext cx="806489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3048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60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编译器以函数库的形式内置了一个有趣的文件，被称为“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之禅”（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The Zen of 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）。当调用如下一行语句后，会出现一段有趣的运行结果。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60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&gt;&gt;&gt;import this</a:t>
            </a:r>
            <a:r>
              <a:rPr lang="zh-CN" altLang="zh-CN" sz="1800" dirty="0">
                <a:solidFill>
                  <a:srgbClr val="6633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05826573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/>
              <a:t>Python</a:t>
            </a:r>
            <a:r>
              <a:rPr lang="zh-CN" altLang="en-US" sz="3000" dirty="0"/>
              <a:t>之禅</a:t>
            </a:r>
            <a:endParaRPr lang="zh-CN" altLang="en-US" sz="30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45C59C8D-2027-418A-822A-3D0DF85B29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8633237"/>
              </p:ext>
            </p:extLst>
          </p:nvPr>
        </p:nvGraphicFramePr>
        <p:xfrm>
          <a:off x="1043608" y="843558"/>
          <a:ext cx="7776864" cy="4160520"/>
        </p:xfrm>
        <a:graphic>
          <a:graphicData uri="http://schemas.openxmlformats.org/drawingml/2006/table">
            <a:tbl>
              <a:tblPr firstRow="1" firstCol="1" bandRow="1"/>
              <a:tblGrid>
                <a:gridCol w="777686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4000500">
                <a:tc>
                  <a:txBody>
                    <a:bodyPr/>
                    <a:lstStyle/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The Zen of Python, by Tim Peters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 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Beautiful is better than ugly.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Explicit is better than implicit.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Simple is better than complex.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Complex is better than complicated.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Flat is better than nested.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Sparse is better than dense.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Readability counts.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Special cases aren't special enough to break the rules.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Although practicality beats purity.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Errors should never pass silently.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Unless explicitly silenced.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In the face of ambiguity, refuse the temptation to guess.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There should be one-- and preferably only one --obvious way to do it.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Although that way may not be obvious at first unless you're Dutch.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Now is better than never.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Although never is often better than *right* now.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If the implementation is hard to explain, it's a bad idea.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If the implementation is easy to explain, it may be a good idea.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base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3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Namespaces are one honking great idea -- let's do more of those!</a:t>
                      </a:r>
                      <a:endParaRPr lang="zh-CN" sz="13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39847" marR="39847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76924458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/>
              <a:t>Python</a:t>
            </a:r>
            <a:r>
              <a:rPr lang="zh-CN" altLang="en-US" sz="3000" dirty="0"/>
              <a:t>之禅</a:t>
            </a:r>
            <a:endParaRPr lang="zh-CN" altLang="en-US" sz="3000" dirty="0"/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69B838C6-B90C-451C-919A-90980EDC5D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7438593"/>
              </p:ext>
            </p:extLst>
          </p:nvPr>
        </p:nvGraphicFramePr>
        <p:xfrm>
          <a:off x="683568" y="573881"/>
          <a:ext cx="8136904" cy="4291775"/>
        </p:xfrm>
        <a:graphic>
          <a:graphicData uri="http://schemas.openxmlformats.org/drawingml/2006/table">
            <a:tbl>
              <a:tblPr/>
              <a:tblGrid>
                <a:gridCol w="4317745">
                  <a:extLst>
                    <a:ext uri="{9D8B030D-6E8A-4147-A177-3AD203B41FA5}">
                      <a16:colId xmlns:a16="http://schemas.microsoft.com/office/drawing/2014/main" xmlns="" val="1868896421"/>
                    </a:ext>
                  </a:extLst>
                </a:gridCol>
                <a:gridCol w="3819159">
                  <a:extLst>
                    <a:ext uri="{9D8B030D-6E8A-4147-A177-3AD203B41FA5}">
                      <a16:colId xmlns:a16="http://schemas.microsoft.com/office/drawing/2014/main" xmlns="" val="3064041469"/>
                    </a:ext>
                  </a:extLst>
                </a:gridCol>
              </a:tblGrid>
              <a:tr h="4158854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Python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之禅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作者：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Tim Peters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优美胜于丑陋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明了胜于隐晦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简洁胜于复杂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复杂胜于凌乱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扁平胜于嵌套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间隔胜于紧凑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可读性很重要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即便假借特例的实用性之名，也不要违背上述规则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除非你确定需要，任何错误都应该有应对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当存在多种可能，不要尝试去</a:t>
                      </a: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猜测</a:t>
                      </a: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</a:t>
                      </a: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只要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你不是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Guido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，对于问题尽量找一种，最好是唯一明显的解决方案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做也许好过不做，但不假思索就动手还不如不做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如果你无法向人描述你的实现方案，那肯定不是一个好方案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如果实现方案容易解释，可能是个好方案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Symbol" panose="05050102010706020507" pitchFamily="18" charset="2"/>
                        <a:buChar char=""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命名空间是绝妙的理念，要多运用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849" marR="39849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译者心得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以编写优美代码为目标，不多解释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优美代码应该清晰明了，规范统一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优美代码应该逻辑简洁，避免复杂逻辑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如果必须采用复杂逻辑，接口关系也要清晰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优美代码应该是扁平的，避免太多层次嵌套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优美代码间隔要适当，每行代码解决适度问题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优美代码必须是可读且易读的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上述规则是至高无上的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捕获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异常，不让程序留有因错误退出的可能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不要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试图给出多种方案，找到一种实现它，几乎所有人都没有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Guido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那么牛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编程之前要有思考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能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说清楚的往往才是对的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适合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复杂程序编程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9849" marR="39849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043139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0011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/>
              <a:t>Python</a:t>
            </a:r>
            <a:r>
              <a:rPr lang="zh-CN" altLang="en-US" sz="3000" dirty="0"/>
              <a:t>之禅</a:t>
            </a:r>
            <a:endParaRPr lang="zh-CN" altLang="en-US" sz="3000" dirty="0"/>
          </a:p>
        </p:txBody>
      </p:sp>
      <p:sp>
        <p:nvSpPr>
          <p:cNvPr id="3" name="矩形 1">
            <a:extLst>
              <a:ext uri="{FF2B5EF4-FFF2-40B4-BE49-F238E27FC236}">
                <a16:creationId xmlns:a16="http://schemas.microsoft.com/office/drawing/2014/main" xmlns="" id="{F0C7F25A-ABC1-4E14-8B9B-E518790B6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871202"/>
            <a:ext cx="727280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除了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之禅所表达的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设计理念，该程序还有另一段魅力： 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26FBCC40-3EDD-4493-BFF7-E525BFE628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7713711"/>
              </p:ext>
            </p:extLst>
          </p:nvPr>
        </p:nvGraphicFramePr>
        <p:xfrm>
          <a:off x="1691680" y="1240534"/>
          <a:ext cx="6146006" cy="3695700"/>
        </p:xfrm>
        <a:graphic>
          <a:graphicData uri="http://schemas.openxmlformats.org/drawingml/2006/table">
            <a:tbl>
              <a:tblPr/>
              <a:tblGrid>
                <a:gridCol w="479846">
                  <a:extLst>
                    <a:ext uri="{9D8B030D-6E8A-4147-A177-3AD203B41FA5}">
                      <a16:colId xmlns:a16="http://schemas.microsoft.com/office/drawing/2014/main" xmlns="" val="138706351"/>
                    </a:ext>
                  </a:extLst>
                </a:gridCol>
                <a:gridCol w="1130000">
                  <a:extLst>
                    <a:ext uri="{9D8B030D-6E8A-4147-A177-3AD203B41FA5}">
                      <a16:colId xmlns:a16="http://schemas.microsoft.com/office/drawing/2014/main" xmlns="" val="3119004727"/>
                    </a:ext>
                  </a:extLst>
                </a:gridCol>
                <a:gridCol w="1715511">
                  <a:extLst>
                    <a:ext uri="{9D8B030D-6E8A-4147-A177-3AD203B41FA5}">
                      <a16:colId xmlns:a16="http://schemas.microsoft.com/office/drawing/2014/main" xmlns="" val="28335112"/>
                    </a:ext>
                  </a:extLst>
                </a:gridCol>
                <a:gridCol w="2820649">
                  <a:extLst>
                    <a:ext uri="{9D8B030D-6E8A-4147-A177-3AD203B41FA5}">
                      <a16:colId xmlns:a16="http://schemas.microsoft.com/office/drawing/2014/main" xmlns="" val="562012030"/>
                    </a:ext>
                  </a:extLst>
                </a:gridCol>
              </a:tblGrid>
              <a:tr h="174484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11.1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3" marR="2447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this.py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3" marR="2447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ts val="18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3" marR="24473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9074739"/>
                  </a:ext>
                </a:extLst>
              </a:tr>
              <a:tr h="48467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3" marR="2447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5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3" marR="2447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640101078"/>
                  </a:ext>
                </a:extLst>
              </a:tr>
              <a:tr h="271297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4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7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8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9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11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12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13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3" marR="2447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= """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Gur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Mra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bs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Clguba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ol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Gvz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Crgref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Ornhgvshy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orggre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guna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htyl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Rkcyvpvg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orggre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guna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vzcyvpvg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Fvzcyr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orggre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guna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pbzcyrk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Pbzcyrk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orggre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guna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pbzcyvpngrq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Syng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orggre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guna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arfgrq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Fcnefr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orggre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guna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qrafr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Ernqnovyvgl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pbhagf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Fcrpvny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pnfrf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nera'g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fcrpvny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rabhtu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gb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oernx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gur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ehyrf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Nygubhtu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cenpgvpnyvgl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orngf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chevgl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Reebef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fubhyq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arire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cnff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fvyragyl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ts val="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Hayrff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rkcyvpvgyl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1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fvyraprq</a:t>
                      </a:r>
                      <a:r>
                        <a:rPr kumimoji="0" lang="en-US" altLang="zh-CN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3" marR="2447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5169439"/>
                  </a:ext>
                </a:extLst>
              </a:tr>
              <a:tr h="7754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3" marR="24473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ts val="8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1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1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3" marR="24473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4032655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0597184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/>
              <a:t>Python</a:t>
            </a:r>
            <a:r>
              <a:rPr lang="zh-CN" altLang="en-US" sz="3000" dirty="0"/>
              <a:t>之禅</a:t>
            </a:r>
            <a:endParaRPr lang="zh-CN" altLang="en-US" sz="3000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xmlns="" id="{C068FF3B-E390-4CE8-9E0E-B24DD0DD9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641712"/>
              </p:ext>
            </p:extLst>
          </p:nvPr>
        </p:nvGraphicFramePr>
        <p:xfrm>
          <a:off x="755576" y="1059582"/>
          <a:ext cx="7993262" cy="3596672"/>
        </p:xfrm>
        <a:graphic>
          <a:graphicData uri="http://schemas.openxmlformats.org/drawingml/2006/table">
            <a:tbl>
              <a:tblPr/>
              <a:tblGrid>
                <a:gridCol w="623764">
                  <a:extLst>
                    <a:ext uri="{9D8B030D-6E8A-4147-A177-3AD203B41FA5}">
                      <a16:colId xmlns:a16="http://schemas.microsoft.com/office/drawing/2014/main" xmlns="" val="2752255338"/>
                    </a:ext>
                  </a:extLst>
                </a:gridCol>
                <a:gridCol w="1468629">
                  <a:extLst>
                    <a:ext uri="{9D8B030D-6E8A-4147-A177-3AD203B41FA5}">
                      <a16:colId xmlns:a16="http://schemas.microsoft.com/office/drawing/2014/main" xmlns="" val="730994680"/>
                    </a:ext>
                  </a:extLst>
                </a:gridCol>
                <a:gridCol w="2232959">
                  <a:extLst>
                    <a:ext uri="{9D8B030D-6E8A-4147-A177-3AD203B41FA5}">
                      <a16:colId xmlns:a16="http://schemas.microsoft.com/office/drawing/2014/main" xmlns="" val="4167353562"/>
                    </a:ext>
                  </a:extLst>
                </a:gridCol>
                <a:gridCol w="3667910">
                  <a:extLst>
                    <a:ext uri="{9D8B030D-6E8A-4147-A177-3AD203B41FA5}">
                      <a16:colId xmlns:a16="http://schemas.microsoft.com/office/drawing/2014/main" xmlns="" val="1611102560"/>
                    </a:ext>
                  </a:extLst>
                </a:gridCol>
              </a:tblGrid>
              <a:tr h="171450"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实例代码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11.1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6" marR="244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this.py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6" marR="244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Palatino Linotype" panose="02040502050505030304" pitchFamily="18" charset="0"/>
                          <a:ea typeface="宋体" panose="02010600030101010101" pitchFamily="2" charset="-122"/>
                          <a:cs typeface="Courier New" panose="02070309020205020404" pitchFamily="49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6" marR="24476" marT="0" marB="0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883840945"/>
                  </a:ext>
                </a:extLst>
              </a:tr>
              <a:tr h="476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6" marR="244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6" marR="24476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006514208"/>
                  </a:ext>
                </a:extLst>
              </a:tr>
              <a:tr h="3048032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14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16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17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18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19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21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22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23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24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26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27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6" marR="244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Va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snpr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nzovthvgl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ershfr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grzcgngvba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gb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thrff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Gurer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fubhyq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or bar--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naq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cersrenoyl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bayl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bar --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boivbhf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jnl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gb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qb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vg.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Nygubhtu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gung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jnl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znl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abg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or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boivbhf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ng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svefg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hayrff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lbh'er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Qhgpu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Abj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orggre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guna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arire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Nygubhtu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arire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bsgra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orggre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guna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*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evtug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*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abj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Vs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vzcyrzragngvba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uneq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gb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rkcynva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vg'f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n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onq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vqrn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Vs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vzcyrzragngvba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vf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rnfl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gb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rkcynva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, vg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znl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or n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tbbq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vqrn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.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Anzrfcnprf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ner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bar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ubaxvat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terng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vqrn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--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yrg'f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qb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zber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bs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zh-CN" sz="14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gubfr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!"""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 = {}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for c in (65, 97):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for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in range(26):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       d[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i+c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)] =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chr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((i+13) % 26 + c</a:t>
                      </a: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print("".join([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d.get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(c, c) for c in s]))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6" marR="24476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993741389"/>
                  </a:ext>
                </a:extLst>
              </a:tr>
              <a:tr h="76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rgbClr val="7F7F7F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6" marR="24476" marT="0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kumimoji="0" lang="zh-CN" altLang="zh-CN" sz="12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24476" marR="24476" marT="0" marB="0" anchor="ctr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728029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9842125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000" dirty="0"/>
              <a:t>Python</a:t>
            </a:r>
            <a:r>
              <a:rPr lang="zh-CN" altLang="en-US" sz="3000" dirty="0"/>
              <a:t>之禅</a:t>
            </a:r>
            <a:endParaRPr lang="zh-CN" altLang="en-US" sz="3000" dirty="0"/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0C99FE5C-A9F7-4F42-9F30-03A7BDCB2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1168004"/>
            <a:ext cx="7272807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 smtClean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密文</a:t>
            </a:r>
            <a:r>
              <a:rPr lang="zh-CN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：</a:t>
            </a:r>
            <a:r>
              <a:rPr lang="en-US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 B C D E F G H I J K L M N O P Q R S T U V W X Y Z</a:t>
            </a:r>
            <a:endParaRPr lang="zh-CN" altLang="zh-CN" sz="1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原文：</a:t>
            </a:r>
            <a:r>
              <a:rPr lang="en-US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 O P Q R S T U V W X Y Z A B C D E F G H I J K L M</a:t>
            </a:r>
            <a:endParaRPr lang="zh-CN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密文：</a:t>
            </a:r>
            <a:r>
              <a:rPr lang="en-US" altLang="zh-CN" sz="1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a b c d e f g h i j k l m n o p q r s t u v w x y z</a:t>
            </a:r>
            <a:endParaRPr lang="zh-CN" altLang="zh-CN" sz="1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原文：</a:t>
            </a:r>
            <a:r>
              <a:rPr lang="en-US" altLang="zh-CN" sz="1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Courier New" panose="02070309020205020404" pitchFamily="49" charset="0"/>
              </a:rPr>
              <a:t>n o p q r s t u v w x y z a b c d e f g h i j k l m </a:t>
            </a:r>
            <a:endParaRPr lang="zh-CN" altLang="zh-CN" sz="1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endParaRPr lang="zh-CN" altLang="zh-CN" sz="1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indent="4460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这个算法可以看作是凯撒密码的一种扩展，相比凯撒密码，采用循环移动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13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个位置，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加密和解密可以用</a:t>
            </a:r>
            <a:r>
              <a:rPr lang="zh-CN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同一个程序。</a:t>
            </a:r>
          </a:p>
        </p:txBody>
      </p:sp>
    </p:spTree>
    <p:extLst>
      <p:ext uri="{BB962C8B-B14F-4D97-AF65-F5344CB8AC3E}">
        <p14:creationId xmlns:p14="http://schemas.microsoft.com/office/powerpoint/2010/main" val="2938821472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2114550" y="2800350"/>
            <a:ext cx="4800600" cy="514350"/>
          </a:xfrm>
        </p:spPr>
        <p:txBody>
          <a:bodyPr/>
          <a:lstStyle/>
          <a:p>
            <a:r>
              <a:rPr lang="en-US" altLang="zh-CN">
                <a:ea typeface="宋体" panose="02010600030101010101" pitchFamily="2" charset="-122"/>
              </a:rPr>
              <a:t>www.themegallery.com</a:t>
            </a:r>
          </a:p>
        </p:txBody>
      </p:sp>
      <p:sp>
        <p:nvSpPr>
          <p:cNvPr id="59395" name="WordArt 3"/>
          <p:cNvSpPr>
            <a:spLocks noChangeArrowheads="1" noChangeShapeType="1" noTextEdit="1"/>
          </p:cNvSpPr>
          <p:nvPr/>
        </p:nvSpPr>
        <p:spPr bwMode="gray">
          <a:xfrm>
            <a:off x="2914650" y="3257550"/>
            <a:ext cx="3543300" cy="4572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4050" b="1" kern="10" dirty="0" err="1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ThankYou</a:t>
            </a:r>
            <a:r>
              <a:rPr lang="en-US" altLang="zh-CN" sz="4050" b="1" kern="10" dirty="0">
                <a:ln w="28575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1"/>
                    </a:gs>
                    <a:gs pos="100000">
                      <a:schemeClr val="accent2"/>
                    </a:gs>
                  </a:gsLst>
                  <a:lin ang="5400000" scaled="1"/>
                </a:gradFill>
                <a:effectLst>
                  <a:outerShdw dist="107763" dir="2700000" algn="ctr" rotWithShape="0">
                    <a:srgbClr val="000000">
                      <a:alpha val="50000"/>
                    </a:srgb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!</a:t>
            </a:r>
            <a:endParaRPr lang="zh-CN" altLang="en-US" sz="4050" b="1" kern="10" dirty="0">
              <a:ln w="28575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1"/>
                  </a:gs>
                  <a:gs pos="100000">
                    <a:schemeClr val="accent2"/>
                  </a:gs>
                </a:gsLst>
                <a:lin ang="5400000" scaled="1"/>
              </a:gradFill>
              <a:effectLst>
                <a:outerShdw dist="107763" dir="2700000" algn="ctr" rotWithShape="0">
                  <a:srgbClr val="000000">
                    <a:alpha val="50000"/>
                  </a:srgbClr>
                </a:outerShdw>
              </a:effectLst>
              <a:latin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9396" name="Rectangle 4"/>
          <p:cNvSpPr>
            <a:spLocks noChangeArrowheads="1"/>
          </p:cNvSpPr>
          <p:nvPr/>
        </p:nvSpPr>
        <p:spPr bwMode="white">
          <a:xfrm>
            <a:off x="2286000" y="3886200"/>
            <a:ext cx="5314950" cy="285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defRPr sz="2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algn="ctr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ctr">
              <a:spcBef>
                <a:spcPct val="20000"/>
              </a:spcBef>
              <a:buClr>
                <a:schemeClr val="tx1"/>
              </a:buClr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CN" sz="1500" dirty="0">
                <a:ea typeface="宋体" panose="02010600030101010101" pitchFamily="2" charset="-122"/>
              </a:rPr>
              <a:t>www.hfut.edu.cn</a:t>
            </a:r>
          </a:p>
        </p:txBody>
      </p:sp>
    </p:spTree>
    <p:extLst>
      <p:ext uri="{BB962C8B-B14F-4D97-AF65-F5344CB8AC3E}">
        <p14:creationId xmlns:p14="http://schemas.microsoft.com/office/powerpoint/2010/main" val="82548237"/>
      </p:ext>
    </p:extLst>
  </p:cSld>
  <p:clrMapOvr>
    <a:masterClrMapping/>
  </p:clrMapOvr>
  <p:transition spd="slow">
    <p:wipe dir="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xmlns="" id="{E7C6333B-76B3-4DDE-ACB8-64ECA21CF8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1409668"/>
            <a:ext cx="808656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>
              <a:lnSpc>
                <a:spcPct val="150000"/>
              </a:lnSpc>
              <a:defRPr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序列类型是一维元素向量，元素之间存在先后关系，通过序号访问。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49263">
              <a:lnSpc>
                <a:spcPct val="150000"/>
              </a:lnSpc>
              <a:defRPr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当需要访问序列中某特定值时，只需要通过下标标出即可。</a:t>
            </a:r>
            <a:endParaRPr lang="en-US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1">
            <a:extLst>
              <a:ext uri="{FF2B5EF4-FFF2-40B4-BE49-F238E27FC236}">
                <a16:creationId xmlns:a16="http://schemas.microsoft.com/office/drawing/2014/main" xmlns="" id="{3FE9C27C-7C83-410E-9568-22A17D427C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140" y="3344394"/>
            <a:ext cx="822933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449263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由于元素之间存在顺序关系，所以序列中可以存在相同数值但位置不同的元素。序列类型支持成员关系操作符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(in)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、长度计算函数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len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())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、分片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([])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，元素本身也可以是序列类型。</a:t>
            </a:r>
          </a:p>
        </p:txBody>
      </p:sp>
      <p:graphicFrame>
        <p:nvGraphicFramePr>
          <p:cNvPr id="6" name="对象 2">
            <a:extLst>
              <a:ext uri="{FF2B5EF4-FFF2-40B4-BE49-F238E27FC236}">
                <a16:creationId xmlns:a16="http://schemas.microsoft.com/office/drawing/2014/main" xmlns="" id="{AA55A595-8D00-4ABE-9AAC-B13ED800AA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23503888"/>
              </p:ext>
            </p:extLst>
          </p:nvPr>
        </p:nvGraphicFramePr>
        <p:xfrm>
          <a:off x="4328092" y="2373763"/>
          <a:ext cx="683419" cy="878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0" r:id="rId3" imgW="406048" imgH="444114" progId="Equation.3">
                  <p:embed/>
                </p:oleObj>
              </mc:Choice>
              <mc:Fallback>
                <p:oleObj r:id="rId3" imgW="406048" imgH="444114" progId="Equation.3">
                  <p:embed/>
                  <p:pic>
                    <p:nvPicPr>
                      <p:cNvPr id="10245" name="对象 2">
                        <a:extLst>
                          <a:ext uri="{FF2B5EF4-FFF2-40B4-BE49-F238E27FC236}">
                            <a16:creationId xmlns:a16="http://schemas.microsoft.com/office/drawing/2014/main" xmlns="" id="{A9BA89C5-8834-4FAC-8536-D0DFBF3E57C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8092" y="2373763"/>
                        <a:ext cx="683419" cy="8786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43780917"/>
      </p:ext>
    </p:extLst>
  </p:cSld>
  <p:clrMapOvr>
    <a:masterClrMapping/>
  </p:clrMapOvr>
  <p:transition spd="slow">
    <p:wipe dir="d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3AB6D991-2EAE-42EE-B556-500225C191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5921" y="1274355"/>
            <a:ext cx="8348567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语言中有很多数据类型都是序列类型，其中比较重要的是：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str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（字符串）、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tuple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（元组）和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list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（列表）。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元组是包含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个或多个数据项的不可变序列类型。元组生成后是固定的，其中任何数据项不能替换或删除。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spcBef>
                <a:spcPct val="0"/>
              </a:spcBef>
              <a:buClr>
                <a:srgbClr val="0070C0"/>
              </a:buClr>
              <a:buFont typeface="Wingdings" panose="05000000000000000000" pitchFamily="2" charset="2"/>
              <a:buChar char="n"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列表则是一个可以修改数据项的序列类型，使用也最灵活 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49631B92-0C8B-45C8-A03A-5A919724CB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4008" y="3416804"/>
            <a:ext cx="4240730" cy="1512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79488893"/>
      </p:ext>
    </p:extLst>
  </p:cSld>
  <p:clrMapOvr>
    <a:masterClrMapping/>
  </p:clrMapOvr>
  <p:transition spd="slow">
    <p:wipe dir="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18F6CDE8-AD3D-44CD-A70C-E121BB338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6" y="1010618"/>
            <a:ext cx="352839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序列类型有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个通用的操作符和函数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1F08D26F-3F59-4404-80E4-0BB5310732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5489404"/>
              </p:ext>
            </p:extLst>
          </p:nvPr>
        </p:nvGraphicFramePr>
        <p:xfrm>
          <a:off x="2267744" y="1363502"/>
          <a:ext cx="5873353" cy="3566160"/>
        </p:xfrm>
        <a:graphic>
          <a:graphicData uri="http://schemas.openxmlformats.org/drawingml/2006/table">
            <a:tbl>
              <a:tblPr/>
              <a:tblGrid>
                <a:gridCol w="1470963">
                  <a:extLst>
                    <a:ext uri="{9D8B030D-6E8A-4147-A177-3AD203B41FA5}">
                      <a16:colId xmlns:a16="http://schemas.microsoft.com/office/drawing/2014/main" xmlns="" val="4267234735"/>
                    </a:ext>
                  </a:extLst>
                </a:gridCol>
                <a:gridCol w="4402390">
                  <a:extLst>
                    <a:ext uri="{9D8B030D-6E8A-4147-A177-3AD203B41FA5}">
                      <a16:colId xmlns:a16="http://schemas.microsoft.com/office/drawing/2014/main" xmlns="" val="3278102423"/>
                    </a:ext>
                  </a:extLst>
                </a:gridCol>
              </a:tblGrid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操作符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描述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420575651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in s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是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的元素，返回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，否则返回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861856434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 not in s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如果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不是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的元素，返回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True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，否则返回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False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35002195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+ t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连接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和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t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453828423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 * n 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或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 n * s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将序列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复制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n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次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31326994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s[i]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索引，返回序列的第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个元素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4098100828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s[i: j]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分片，返回包含序列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个元素的子序列（不包含第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个元素）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18535044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s[i: j: k]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步骤分片，返回包含序列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第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到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个元素以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为步数的子序列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562377253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len(s)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序列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的元素个数（长度）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13728340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min(s)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序列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中的最小元素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751612648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max(s)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序列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中的最大元素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58009911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s.index(x[, i[, j]])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序列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中从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i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开始到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j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位置中第一次出现元素</a:t>
                      </a: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的位置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49119563"/>
                  </a:ext>
                </a:extLst>
              </a:tr>
              <a:tr h="2743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2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s.count(x)</a:t>
                      </a:r>
                      <a:endParaRPr kumimoji="0" lang="zh-CN" altLang="zh-CN" sz="1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序列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s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中出现</a:t>
                      </a:r>
                      <a:r>
                        <a:rPr kumimoji="0" lang="en-US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x</a:t>
                      </a:r>
                      <a:r>
                        <a:rPr kumimoji="0" lang="zh-CN" altLang="zh-CN" sz="12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a:t>的总次数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29" marR="51429" marT="0" marB="0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336207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4989869"/>
      </p:ext>
    </p:extLst>
  </p:cSld>
  <p:clrMapOvr>
    <a:masterClrMapping/>
  </p:clrMapOvr>
  <p:transition spd="slow">
    <p:wipe dir="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xmlns="" id="{D13C3C61-4DFF-493B-A026-AC98063470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1232769"/>
            <a:ext cx="8208912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indent="269875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indent="357188" algn="just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元组（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tuple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）是序列类型中比较特殊的类型，因为它一旦创建就不能被修改。元组类型在表达固定数据项、函数多返回值、多变量同步赋值、循环遍历等情况下十分有用。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Python</a:t>
            </a:r>
            <a:r>
              <a:rPr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中元组采用逗号和圆括号（可选）来表示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zh-CN" altLang="zh-CN" sz="16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xmlns="" id="{4B8D63DA-B5D7-4C34-86FB-CEA35C0526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538215"/>
              </p:ext>
            </p:extLst>
          </p:nvPr>
        </p:nvGraphicFramePr>
        <p:xfrm>
          <a:off x="1479772" y="2569219"/>
          <a:ext cx="6184456" cy="2133600"/>
        </p:xfrm>
        <a:graphic>
          <a:graphicData uri="http://schemas.openxmlformats.org/drawingml/2006/table">
            <a:tbl>
              <a:tblPr firstRow="1" firstCol="1" bandRow="1"/>
              <a:tblGrid>
                <a:gridCol w="618445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126456">
                <a:tc>
                  <a:txBody>
                    <a:bodyPr/>
                    <a:lstStyle/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&gt;&gt;&gt;creature = "cat", "dog", "tiger", "human"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&gt;&gt;&gt;creature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('cat', 'dog', 'tiger', 'human')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&gt;&gt;&gt;color = ("red", 0x001100, "blue", creature)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just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&gt;&gt;&gt;color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('red', 4352, 'blue', ('cat', 'dog', 'tiger', 'human'))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&gt;&gt;&gt;color[2]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'blue'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b="1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&gt;&gt;&gt;color[-1][2]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  <a:p>
                      <a:pPr algn="l" fontAlgn="auto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sz="1400" kern="0" dirty="0">
                          <a:effectLst/>
                          <a:latin typeface="Courier New" charset="0"/>
                          <a:ea typeface="宋体" charset="0"/>
                          <a:cs typeface="Times New Roman" charset="0"/>
                        </a:rPr>
                        <a:t>'tiger'</a:t>
                      </a:r>
                      <a:endParaRPr lang="zh-CN" sz="1400" kern="100" dirty="0">
                        <a:effectLst/>
                        <a:latin typeface="Calibri" charset="0"/>
                        <a:ea typeface="宋体" charset="0"/>
                        <a:cs typeface="Times New Roman" charset="0"/>
                      </a:endParaRPr>
                    </a:p>
                  </a:txBody>
                  <a:tcPr marL="51417" marR="51417" marT="0" marB="0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46704220"/>
      </p:ext>
    </p:extLst>
  </p:cSld>
  <p:clrMapOvr>
    <a:masterClrMapping/>
  </p:clrMapOvr>
  <p:transition spd="slow">
    <p:wipe dir="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title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 sz="3000" dirty="0"/>
              <a:t>组合数据类型</a:t>
            </a:r>
            <a:endParaRPr lang="en-US" altLang="zh-CN" sz="1800" dirty="0">
              <a:solidFill>
                <a:schemeClr val="accent1"/>
              </a:solidFill>
            </a:endParaRPr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xmlns="" id="{8E19AB18-9C95-4977-A5B6-A80C4AA3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1140" y="751135"/>
            <a:ext cx="1972868" cy="523220"/>
          </a:xfrm>
          <a:prstGeom prst="rect">
            <a:avLst/>
          </a:prstGeom>
          <a:noFill/>
          <a:ln>
            <a:noFill/>
          </a:ln>
          <a:effectLst>
            <a:outerShdw blurRad="63500" dist="38100" dir="2700000" algn="ctr" rotWithShape="0">
              <a:srgbClr val="000000">
                <a:alpha val="10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  <a:defRPr/>
            </a:pPr>
            <a:r>
              <a:rPr lang="zh-CN" altLang="en-US" sz="2800" b="1" dirty="0">
                <a:solidFill>
                  <a:srgbClr val="6633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序列类型</a:t>
            </a:r>
            <a:endParaRPr lang="zh-CN" altLang="zh-CN" sz="2800" b="1" dirty="0">
              <a:solidFill>
                <a:srgbClr val="6633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xmlns="" id="{2E3B11C6-DE8C-4B8F-8935-64AAC533F8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4400123"/>
              </p:ext>
            </p:extLst>
          </p:nvPr>
        </p:nvGraphicFramePr>
        <p:xfrm>
          <a:off x="1259632" y="1707654"/>
          <a:ext cx="7200800" cy="2240280"/>
        </p:xfrm>
        <a:graphic>
          <a:graphicData uri="http://schemas.openxmlformats.org/drawingml/2006/table">
            <a:tbl>
              <a:tblPr/>
              <a:tblGrid>
                <a:gridCol w="7200800">
                  <a:extLst>
                    <a:ext uri="{9D8B030D-6E8A-4147-A177-3AD203B41FA5}">
                      <a16:colId xmlns:a16="http://schemas.microsoft.com/office/drawing/2014/main" xmlns="" val="247840105"/>
                    </a:ext>
                  </a:extLst>
                </a:gridCol>
              </a:tblGrid>
              <a:tr h="161210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&gt;&gt;&gt;def 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func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(x):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#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函数多返回值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return x, x**3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&gt;&gt;&gt;a, b = 'dog', 'tiger' 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多变量同步赋值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&gt;&gt;&gt;a, b = (b, a)     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多变量同步赋值，括号可省略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&gt;&gt;&gt;import math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&gt;&gt;&gt;for x, y in ((1,0), (2,5), (3,8)):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#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循环遍历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just" defTabSz="914400" rtl="0" eaLnBrk="1" fontAlgn="base" latinLnBrk="0" hangingPunct="1">
                        <a:lnSpc>
                          <a:spcPct val="15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        print(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math.hypot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(</a:t>
                      </a:r>
                      <a:r>
                        <a:rPr kumimoji="0" lang="en-US" altLang="zh-CN" sz="14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x,y</a:t>
                      </a:r>
                      <a:r>
                        <a:rPr kumimoji="0" lang="en-US" altLang="zh-CN" sz="1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))            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#</a:t>
                      </a:r>
                      <a:r>
                        <a:rPr kumimoji="0" lang="zh-CN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 New" panose="02070309020205020404" pitchFamily="49" charset="0"/>
                          <a:ea typeface="宋体" panose="02010600030101010101" pitchFamily="2" charset="-122"/>
                        </a:rPr>
                        <a:t>求多个坐标值到原点的距离</a:t>
                      </a:r>
                      <a:endParaRPr kumimoji="0" lang="zh-CN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宋体" panose="02010600030101010101" pitchFamily="2" charset="-122"/>
                      </a:endParaRPr>
                    </a:p>
                  </a:txBody>
                  <a:tcPr marL="51435" marR="51435" marT="0" marB="0" horzOverflow="overflow">
                    <a:lnL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B05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pattFill prst="pct10">
                      <a:fgClr>
                        <a:srgbClr val="FFFFFF"/>
                      </a:fgClr>
                      <a:bgClr>
                        <a:srgbClr val="E5E5E5"/>
                      </a:bgClr>
                    </a:pattFill>
                  </a:tcPr>
                </a:tc>
                <a:extLst>
                  <a:ext uri="{0D108BD9-81ED-4DB2-BD59-A6C34878D82A}">
                    <a16:rowId xmlns:a16="http://schemas.microsoft.com/office/drawing/2014/main" xmlns="" val="2505992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18665349"/>
      </p:ext>
    </p:extLst>
  </p:cSld>
  <p:clrMapOvr>
    <a:masterClrMapping/>
  </p:clrMapOvr>
  <p:transition spd="slow">
    <p:wipe dir="d"/>
  </p:transition>
</p:sld>
</file>

<file path=ppt/theme/theme1.xml><?xml version="1.0" encoding="utf-8"?>
<a:theme xmlns:a="http://schemas.openxmlformats.org/drawingml/2006/main" name="计算机网络导论">
  <a:themeElements>
    <a:clrScheme name="Office 主题 1">
      <a:dk1>
        <a:srgbClr val="1D4940"/>
      </a:dk1>
      <a:lt1>
        <a:srgbClr val="FFFFFF"/>
      </a:lt1>
      <a:dk2>
        <a:srgbClr val="3F716F"/>
      </a:dk2>
      <a:lt2>
        <a:srgbClr val="C0C0C0"/>
      </a:lt2>
      <a:accent1>
        <a:srgbClr val="669E86"/>
      </a:accent1>
      <a:accent2>
        <a:srgbClr val="A2CAB4"/>
      </a:accent2>
      <a:accent3>
        <a:srgbClr val="FFFFFF"/>
      </a:accent3>
      <a:accent4>
        <a:srgbClr val="173D35"/>
      </a:accent4>
      <a:accent5>
        <a:srgbClr val="B8CCC3"/>
      </a:accent5>
      <a:accent6>
        <a:srgbClr val="92B7A3"/>
      </a:accent6>
      <a:hlink>
        <a:srgbClr val="8CA35F"/>
      </a:hlink>
      <a:folHlink>
        <a:srgbClr val="C1B05D"/>
      </a:folHlink>
    </a:clrScheme>
    <a:fontScheme name="Office 主题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主题 1">
        <a:dk1>
          <a:srgbClr val="1D4940"/>
        </a:dk1>
        <a:lt1>
          <a:srgbClr val="FFFFFF"/>
        </a:lt1>
        <a:dk2>
          <a:srgbClr val="3F716F"/>
        </a:dk2>
        <a:lt2>
          <a:srgbClr val="C0C0C0"/>
        </a:lt2>
        <a:accent1>
          <a:srgbClr val="669E86"/>
        </a:accent1>
        <a:accent2>
          <a:srgbClr val="A2CAB4"/>
        </a:accent2>
        <a:accent3>
          <a:srgbClr val="FFFFFF"/>
        </a:accent3>
        <a:accent4>
          <a:srgbClr val="173D35"/>
        </a:accent4>
        <a:accent5>
          <a:srgbClr val="B8CCC3"/>
        </a:accent5>
        <a:accent6>
          <a:srgbClr val="92B7A3"/>
        </a:accent6>
        <a:hlink>
          <a:srgbClr val="8CA35F"/>
        </a:hlink>
        <a:folHlink>
          <a:srgbClr val="C1B05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2">
        <a:dk1>
          <a:srgbClr val="093575"/>
        </a:dk1>
        <a:lt1>
          <a:srgbClr val="FFFFFF"/>
        </a:lt1>
        <a:dk2>
          <a:srgbClr val="000066"/>
        </a:dk2>
        <a:lt2>
          <a:srgbClr val="808080"/>
        </a:lt2>
        <a:accent1>
          <a:srgbClr val="4B92E1"/>
        </a:accent1>
        <a:accent2>
          <a:srgbClr val="99CCFF"/>
        </a:accent2>
        <a:accent3>
          <a:srgbClr val="FFFFFF"/>
        </a:accent3>
        <a:accent4>
          <a:srgbClr val="062C63"/>
        </a:accent4>
        <a:accent5>
          <a:srgbClr val="B1C7EE"/>
        </a:accent5>
        <a:accent6>
          <a:srgbClr val="8AB9E7"/>
        </a:accent6>
        <a:hlink>
          <a:srgbClr val="0066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主题 3">
        <a:dk1>
          <a:srgbClr val="0B4C5B"/>
        </a:dk1>
        <a:lt1>
          <a:srgbClr val="FFFFFF"/>
        </a:lt1>
        <a:dk2>
          <a:srgbClr val="000000"/>
        </a:dk2>
        <a:lt2>
          <a:srgbClr val="969696"/>
        </a:lt2>
        <a:accent1>
          <a:srgbClr val="E3BE05"/>
        </a:accent1>
        <a:accent2>
          <a:srgbClr val="81C200"/>
        </a:accent2>
        <a:accent3>
          <a:srgbClr val="FFFFFF"/>
        </a:accent3>
        <a:accent4>
          <a:srgbClr val="08404C"/>
        </a:accent4>
        <a:accent5>
          <a:srgbClr val="EFDBAA"/>
        </a:accent5>
        <a:accent6>
          <a:srgbClr val="74B000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xmlns="" name="计算机网络导论" id="{9B6757F1-39F4-4CAD-A453-7C86058A60BC}" vid="{AF05E7AE-231F-4B09-9E2E-3493E49854C0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44757</TotalTime>
  <Pages>242</Pages>
  <Words>5014</Words>
  <Application>Microsoft Office PowerPoint</Application>
  <PresentationFormat>全屏显示(16:9)</PresentationFormat>
  <Paragraphs>740</Paragraphs>
  <Slides>49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1" baseType="lpstr">
      <vt:lpstr>计算机网络导论</vt:lpstr>
      <vt:lpstr>Microsoft 公式 3.0</vt:lpstr>
      <vt:lpstr>Python语言程序设计-4</vt:lpstr>
      <vt:lpstr>组合数据类型</vt:lpstr>
      <vt:lpstr>组合数据类型</vt:lpstr>
      <vt:lpstr>组合数据类型</vt:lpstr>
      <vt:lpstr>组合数据类型</vt:lpstr>
      <vt:lpstr>组合数据类型</vt:lpstr>
      <vt:lpstr>组合数据类型</vt:lpstr>
      <vt:lpstr>组合数据类型</vt:lpstr>
      <vt:lpstr>组合数据类型</vt:lpstr>
      <vt:lpstr>组合数据类型</vt:lpstr>
      <vt:lpstr>组合数据类型</vt:lpstr>
      <vt:lpstr>组合数据类型</vt:lpstr>
      <vt:lpstr>组合数据类型</vt:lpstr>
      <vt:lpstr>组合数据类型</vt:lpstr>
      <vt:lpstr>组合数据类型</vt:lpstr>
      <vt:lpstr>组合数据类型</vt:lpstr>
      <vt:lpstr>列表与操作</vt:lpstr>
      <vt:lpstr>列表与操作</vt:lpstr>
      <vt:lpstr>列表与操作</vt:lpstr>
      <vt:lpstr>列表与操作</vt:lpstr>
      <vt:lpstr>列表与操作</vt:lpstr>
      <vt:lpstr>列表与操作</vt:lpstr>
      <vt:lpstr>列表与操作</vt:lpstr>
      <vt:lpstr>基本统计值计算</vt:lpstr>
      <vt:lpstr>基本统计值计算</vt:lpstr>
      <vt:lpstr>基本统计值计算</vt:lpstr>
      <vt:lpstr>基本统计值计算</vt:lpstr>
      <vt:lpstr>基本统计值计算</vt:lpstr>
      <vt:lpstr>字典类型的计算</vt:lpstr>
      <vt:lpstr>字典类型的计算</vt:lpstr>
      <vt:lpstr>字典类型的计算</vt:lpstr>
      <vt:lpstr>字典类型的计算</vt:lpstr>
      <vt:lpstr>字典类型的计算</vt:lpstr>
      <vt:lpstr>字典类型的计算</vt:lpstr>
      <vt:lpstr>字典类型的计算</vt:lpstr>
      <vt:lpstr>jieba库的使用</vt:lpstr>
      <vt:lpstr>jieba库的使用</vt:lpstr>
      <vt:lpstr>jieba库的使用</vt:lpstr>
      <vt:lpstr>文本词频统计</vt:lpstr>
      <vt:lpstr>文本词频统计</vt:lpstr>
      <vt:lpstr>文本词频统计</vt:lpstr>
      <vt:lpstr>文本词频统计</vt:lpstr>
      <vt:lpstr>Python之禅</vt:lpstr>
      <vt:lpstr>Python之禅</vt:lpstr>
      <vt:lpstr>Python之禅</vt:lpstr>
      <vt:lpstr>Python之禅</vt:lpstr>
      <vt:lpstr>Python之禅</vt:lpstr>
      <vt:lpstr>Python之禅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计算机文化基础</dc:title>
  <dc:subject>第4版</dc:subject>
  <dc:creator>同济大学计算机基础教研室</dc:creator>
  <cp:lastModifiedBy>A</cp:lastModifiedBy>
  <cp:revision>1246</cp:revision>
  <cp:lastPrinted>1999-01-27T10:46:04Z</cp:lastPrinted>
  <dcterms:created xsi:type="dcterms:W3CDTF">1996-12-01T19:28:20Z</dcterms:created>
  <dcterms:modified xsi:type="dcterms:W3CDTF">2018-03-25T03:22:39Z</dcterms:modified>
</cp:coreProperties>
</file>